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3" r:id="rId1"/>
    <p:sldMasterId id="2147483671" r:id="rId2"/>
  </p:sldMasterIdLst>
  <p:notesMasterIdLst>
    <p:notesMasterId r:id="rId39"/>
  </p:notesMasterIdLst>
  <p:sldIdLst>
    <p:sldId id="5900" r:id="rId3"/>
    <p:sldId id="5896" r:id="rId4"/>
    <p:sldId id="265" r:id="rId5"/>
    <p:sldId id="5897" r:id="rId6"/>
    <p:sldId id="5898" r:id="rId7"/>
    <p:sldId id="5899" r:id="rId8"/>
    <p:sldId id="261" r:id="rId9"/>
    <p:sldId id="263" r:id="rId10"/>
    <p:sldId id="262" r:id="rId11"/>
    <p:sldId id="264" r:id="rId12"/>
    <p:sldId id="1395" r:id="rId13"/>
    <p:sldId id="5872" r:id="rId14"/>
    <p:sldId id="5876" r:id="rId15"/>
    <p:sldId id="5875" r:id="rId16"/>
    <p:sldId id="5877" r:id="rId17"/>
    <p:sldId id="5879" r:id="rId18"/>
    <p:sldId id="5878" r:id="rId19"/>
    <p:sldId id="5901" r:id="rId20"/>
    <p:sldId id="5873" r:id="rId21"/>
    <p:sldId id="5883" r:id="rId22"/>
    <p:sldId id="5882" r:id="rId23"/>
    <p:sldId id="5884" r:id="rId24"/>
    <p:sldId id="5891" r:id="rId25"/>
    <p:sldId id="5881" r:id="rId26"/>
    <p:sldId id="5887" r:id="rId27"/>
    <p:sldId id="5895" r:id="rId28"/>
    <p:sldId id="5886" r:id="rId29"/>
    <p:sldId id="5885" r:id="rId30"/>
    <p:sldId id="5894" r:id="rId31"/>
    <p:sldId id="5889" r:id="rId32"/>
    <p:sldId id="5890" r:id="rId33"/>
    <p:sldId id="5888" r:id="rId34"/>
    <p:sldId id="5880" r:id="rId35"/>
    <p:sldId id="5892" r:id="rId36"/>
    <p:sldId id="5893" r:id="rId37"/>
    <p:sldId id="260"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5">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69B7"/>
    <a:srgbClr val="1268B7"/>
    <a:srgbClr val="D7000F"/>
    <a:srgbClr val="006B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743" autoAdjust="0"/>
  </p:normalViewPr>
  <p:slideViewPr>
    <p:cSldViewPr>
      <p:cViewPr varScale="1">
        <p:scale>
          <a:sx n="108" d="100"/>
          <a:sy n="108" d="100"/>
        </p:scale>
        <p:origin x="734" y="77"/>
      </p:cViewPr>
      <p:guideLst>
        <p:guide orient="horz" pos="1645"/>
        <p:guide pos="287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D2EC72-B54D-4E64-A5E5-555DFC9C3416}" type="datetimeFigureOut">
              <a:rPr lang="zh-CN" altLang="en-US" smtClean="0"/>
              <a:t>2021/10/21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5D9AFB-D95C-4096-9475-30BF2FF417F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45D9AFB-D95C-4096-9475-30BF2FF417FF}" type="slidenum">
              <a:rPr lang="zh-CN" altLang="en-US" smtClean="0"/>
              <a:t>12</a:t>
            </a:fld>
            <a:endParaRPr lang="zh-CN" altLang="en-US"/>
          </a:p>
        </p:txBody>
      </p:sp>
    </p:spTree>
    <p:extLst>
      <p:ext uri="{BB962C8B-B14F-4D97-AF65-F5344CB8AC3E}">
        <p14:creationId xmlns:p14="http://schemas.microsoft.com/office/powerpoint/2010/main" val="1114069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ctrTitle"/>
          </p:nvPr>
        </p:nvSpPr>
        <p:spPr>
          <a:xfrm>
            <a:off x="717550" y="1614493"/>
            <a:ext cx="7749540" cy="102250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3" name="幻灯片副标题1"/>
          <p:cNvSpPr>
            <a:spLocks noGrp="1" noChangeArrowheads="1"/>
          </p:cNvSpPr>
          <p:nvPr>
            <p:ph type="subTitle" idx="1"/>
          </p:nvPr>
        </p:nvSpPr>
        <p:spPr>
          <a:xfrm>
            <a:off x="1363345" y="2906080"/>
            <a:ext cx="6386195" cy="1345406"/>
          </a:xfrm>
          <a:prstGeom prst="rect">
            <a:avLst/>
          </a:prstGeom>
          <a:noFill/>
          <a:ln w="12700" cap="flat" cmpd="sng" algn="ctr">
            <a:noFill/>
            <a:prstDash val="solid"/>
            <a:miter lim="800000"/>
            <a:headEnd type="none" w="med" len="med"/>
            <a:tailEnd type="none" w="med" len="med"/>
          </a:ln>
          <a:effectLst/>
        </p:spPr>
        <p:txBody>
          <a:bodyPr/>
          <a:lstStyle>
            <a:lvl1pPr marL="0" marR="0" indent="0" algn="ctr" defTabSz="914400">
              <a:lnSpc>
                <a:spcPct val="150000"/>
              </a:lnSpc>
              <a:spcBef>
                <a:spcPts val="600"/>
              </a:spcBef>
              <a:spcAft>
                <a:spcPts val="0"/>
              </a:spcAft>
              <a:buNone/>
              <a:defRPr lang="zh-CN" sz="2000" b="1"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ctr" defTabSz="914400">
              <a:lnSpc>
                <a:spcPct val="150000"/>
              </a:lnSpc>
              <a:spcBef>
                <a:spcPts val="600"/>
              </a:spcBef>
              <a:spcAft>
                <a:spcPts val="0"/>
              </a:spcAft>
              <a:buNone/>
              <a:defRPr lang="zh-CN" sz="2000" b="1" i="0" u="none" strike="noStrike" kern="1" spc="0" baseline="0">
                <a:solidFill>
                  <a:schemeClr val="tx1"/>
                </a:solidFill>
                <a:effectLst/>
                <a:latin typeface="微软雅黑" panose="020B0503020204020204" pitchFamily="34" charset="-122"/>
                <a:ea typeface="微软雅黑" panose="020B0503020204020204" pitchFamily="34" charset="-122"/>
                <a:cs typeface="Arial" panose="020B0604020202020204" pitchFamily="34" charset="0"/>
              </a:defRPr>
            </a:lvl2pPr>
            <a:lvl3pPr marL="914400" marR="0" indent="0" algn="ctr" defTabSz="914400">
              <a:lnSpc>
                <a:spcPct val="150000"/>
              </a:lnSpc>
              <a:spcBef>
                <a:spcPts val="600"/>
              </a:spcBef>
              <a:spcAft>
                <a:spcPts val="0"/>
              </a:spcAft>
              <a:buNone/>
              <a:defRPr lang="zh-CN" sz="2000" b="1" i="0" u="none" strike="noStrike" kern="1" spc="0" baseline="0">
                <a:solidFill>
                  <a:schemeClr val="tx1"/>
                </a:solidFill>
                <a:effectLst/>
                <a:latin typeface="微软雅黑" panose="020B0503020204020204" pitchFamily="34" charset="-122"/>
                <a:ea typeface="微软雅黑" panose="020B0503020204020204" pitchFamily="34" charset="-122"/>
                <a:cs typeface="Arial" panose="020B0604020202020204" pitchFamily="34" charset="0"/>
              </a:defRPr>
            </a:lvl3pPr>
            <a:lvl4pPr marL="1371600" marR="0" indent="0" algn="ctr" defTabSz="914400">
              <a:lnSpc>
                <a:spcPct val="150000"/>
              </a:lnSpc>
              <a:spcBef>
                <a:spcPts val="600"/>
              </a:spcBef>
              <a:spcAft>
                <a:spcPts val="0"/>
              </a:spcAft>
              <a:buNone/>
              <a:defRPr lang="zh-CN" sz="2000" b="1" i="0" u="none" strike="noStrike" kern="1" spc="0" baseline="0">
                <a:solidFill>
                  <a:schemeClr val="tx1"/>
                </a:solidFill>
                <a:effectLst/>
                <a:latin typeface="微软雅黑" panose="020B0503020204020204" pitchFamily="34" charset="-122"/>
                <a:ea typeface="微软雅黑" panose="020B0503020204020204" pitchFamily="34" charset="-122"/>
                <a:cs typeface="Arial" panose="020B0604020202020204" pitchFamily="34" charset="0"/>
              </a:defRPr>
            </a:lvl4pPr>
            <a:lvl5pPr marL="1828800" marR="0" indent="0" algn="ctr" defTabSz="914400">
              <a:lnSpc>
                <a:spcPct val="150000"/>
              </a:lnSpc>
              <a:spcBef>
                <a:spcPts val="600"/>
              </a:spcBef>
              <a:spcAft>
                <a:spcPts val="0"/>
              </a:spcAft>
              <a:buNone/>
              <a:defRPr lang="zh-CN" sz="2000" b="1" i="0" u="none" strike="noStrike" kern="1" spc="0" baseline="0">
                <a:solidFill>
                  <a:schemeClr val="tx1"/>
                </a:solidFill>
                <a:effectLst/>
                <a:latin typeface="微软雅黑" panose="020B0503020204020204" pitchFamily="34" charset="-122"/>
                <a:ea typeface="微软雅黑" panose="020B0503020204020204" pitchFamily="34" charset="-122"/>
                <a:cs typeface="Arial" panose="020B0604020202020204" pitchFamily="34" charset="0"/>
              </a:defRPr>
            </a:lvl5p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35D61921-CFF6-45D1-9363-7E50005E5DBC}"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463638740"/>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AndObj" preserve="1">
  <p:cSld name="标题和两个栏目，左侧栏目具有分隔线">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3" name="对象1"/>
          <p:cNvSpPr>
            <a:spLocks noGrp="1" noChangeArrowheads="1"/>
          </p:cNvSpPr>
          <p:nvPr>
            <p:ph sz="quarter" idx="1"/>
          </p:nvPr>
        </p:nvSpPr>
        <p:spPr>
          <a:xfrm>
            <a:off x="430530" y="807243"/>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4" name="对象3"/>
          <p:cNvSpPr>
            <a:spLocks noGrp="1" noChangeArrowheads="1"/>
          </p:cNvSpPr>
          <p:nvPr>
            <p:ph sz="quarter" idx="2"/>
          </p:nvPr>
        </p:nvSpPr>
        <p:spPr>
          <a:xfrm>
            <a:off x="430530" y="2906082"/>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5" name="对象2"/>
          <p:cNvSpPr>
            <a:spLocks noGrp="1" noChangeArrowheads="1"/>
          </p:cNvSpPr>
          <p:nvPr>
            <p:ph sz="half" idx="3"/>
          </p:nvPr>
        </p:nvSpPr>
        <p:spPr>
          <a:xfrm>
            <a:off x="4735841" y="807244"/>
            <a:ext cx="3946525" cy="3928586"/>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1CD0F3CA-A494-4F58-AA8A-43A37094F35E}"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1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1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824414491"/>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标题和两个文本行，下方文本行具有分隔线">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strike="noStrike" noProof="1"/>
          </a:p>
        </p:txBody>
      </p:sp>
      <p:sp>
        <p:nvSpPr>
          <p:cNvPr id="3" name="对象1"/>
          <p:cNvSpPr>
            <a:spLocks noGrp="1" noChangeArrowheads="1"/>
          </p:cNvSpPr>
          <p:nvPr>
            <p:ph sz="half" idx="1"/>
          </p:nvPr>
        </p:nvSpPr>
        <p:spPr>
          <a:xfrm>
            <a:off x="430530" y="807243"/>
            <a:ext cx="8251825" cy="1829753"/>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4" name="对象3"/>
          <p:cNvSpPr>
            <a:spLocks noGrp="1" noChangeArrowheads="1"/>
          </p:cNvSpPr>
          <p:nvPr>
            <p:ph sz="quarter" idx="2"/>
          </p:nvPr>
        </p:nvSpPr>
        <p:spPr>
          <a:xfrm>
            <a:off x="430530" y="2906082"/>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5" name="对象2"/>
          <p:cNvSpPr>
            <a:spLocks noGrp="1" noChangeArrowheads="1"/>
          </p:cNvSpPr>
          <p:nvPr>
            <p:ph sz="quarter" idx="3"/>
          </p:nvPr>
        </p:nvSpPr>
        <p:spPr>
          <a:xfrm>
            <a:off x="4735841" y="2906082"/>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248E49C5-A84F-4827-A918-B43C948247B6}"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1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1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52085584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标题和两个文本行，上方文本行具有分隔线">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3" name="对象1"/>
          <p:cNvSpPr>
            <a:spLocks noGrp="1" noChangeArrowheads="1"/>
          </p:cNvSpPr>
          <p:nvPr>
            <p:ph sz="quarter" idx="1"/>
          </p:nvPr>
        </p:nvSpPr>
        <p:spPr>
          <a:xfrm>
            <a:off x="430530" y="807243"/>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4" name="对象3"/>
          <p:cNvSpPr>
            <a:spLocks noGrp="1" noChangeArrowheads="1"/>
          </p:cNvSpPr>
          <p:nvPr>
            <p:ph sz="quarter" idx="2"/>
          </p:nvPr>
        </p:nvSpPr>
        <p:spPr>
          <a:xfrm>
            <a:off x="4735841" y="807243"/>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5" name="对象2"/>
          <p:cNvSpPr>
            <a:spLocks noGrp="1" noChangeArrowheads="1"/>
          </p:cNvSpPr>
          <p:nvPr>
            <p:ph sz="half" idx="3"/>
          </p:nvPr>
        </p:nvSpPr>
        <p:spPr>
          <a:xfrm>
            <a:off x="430530" y="2906082"/>
            <a:ext cx="8251825" cy="1829753"/>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9ABDF743-BD5B-47E1-9FB8-D8C26CEE0C71}"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1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1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834731651"/>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页1">
    <p:bg>
      <p:bgPr>
        <a:solidFill>
          <a:schemeClr val="bg1"/>
        </a:solidFill>
        <a:effectLst/>
      </p:bgPr>
    </p:bg>
    <p:spTree>
      <p:nvGrpSpPr>
        <p:cNvPr id="1" name=""/>
        <p:cNvGrpSpPr/>
        <p:nvPr/>
      </p:nvGrpSpPr>
      <p:grpSpPr>
        <a:xfrm>
          <a:off x="0" y="0"/>
          <a:ext cx="0" cy="0"/>
          <a:chOff x="0" y="0"/>
          <a:chExt cx="0" cy="0"/>
        </a:xfrm>
      </p:grpSpPr>
      <p:pic>
        <p:nvPicPr>
          <p:cNvPr id="15365" name="Picture 2" descr="c:\Users\Administrator\Desktop\ppt.jpg"/>
          <p:cNvPicPr>
            <a:picLocks noChangeAspect="1"/>
          </p:cNvPicPr>
          <p:nvPr userDrawn="1"/>
        </p:nvPicPr>
        <p:blipFill>
          <a:blip r:embed="rId2"/>
          <a:stretch>
            <a:fillRect/>
          </a:stretch>
        </p:blipFill>
        <p:spPr>
          <a:xfrm>
            <a:off x="3175" y="0"/>
            <a:ext cx="9140825" cy="5143500"/>
          </a:xfrm>
          <a:prstGeom prst="rect">
            <a:avLst/>
          </a:prstGeom>
          <a:noFill/>
          <a:ln w="9525">
            <a:noFill/>
          </a:ln>
        </p:spPr>
      </p:pic>
      <p:pic>
        <p:nvPicPr>
          <p:cNvPr id="15366" name="Picture 8" descr="c:\Users\Administrator\Desktop\希望~~~.tif"/>
          <p:cNvPicPr>
            <a:picLocks noChangeAspect="1"/>
          </p:cNvPicPr>
          <p:nvPr userDrawn="1"/>
        </p:nvPicPr>
        <p:blipFill>
          <a:blip r:embed="rId3"/>
          <a:stretch>
            <a:fillRect/>
          </a:stretch>
        </p:blipFill>
        <p:spPr>
          <a:xfrm>
            <a:off x="5064125" y="500063"/>
            <a:ext cx="3662363" cy="357187"/>
          </a:xfrm>
          <a:prstGeom prst="rect">
            <a:avLst/>
          </a:prstGeom>
          <a:noFill/>
          <a:ln w="9525">
            <a:noFill/>
          </a:ln>
        </p:spPr>
      </p:pic>
      <p:sp>
        <p:nvSpPr>
          <p:cNvPr id="2" name="标题 1"/>
          <p:cNvSpPr>
            <a:spLocks noGrp="1"/>
          </p:cNvSpPr>
          <p:nvPr>
            <p:ph type="ctrTitle"/>
          </p:nvPr>
        </p:nvSpPr>
        <p:spPr>
          <a:xfrm>
            <a:off x="1143000" y="841539"/>
            <a:ext cx="6858000" cy="1791653"/>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2701769"/>
            <a:ext cx="6858000" cy="124158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19" name="文本占位符 46"/>
          <p:cNvSpPr>
            <a:spLocks noGrp="1"/>
          </p:cNvSpPr>
          <p:nvPr>
            <p:ph type="body" sz="quarter" idx="13" hasCustomPrompt="1"/>
          </p:nvPr>
        </p:nvSpPr>
        <p:spPr>
          <a:xfrm>
            <a:off x="927529" y="1496980"/>
            <a:ext cx="7288942" cy="757130"/>
          </a:xfrm>
        </p:spPr>
        <p:txBody>
          <a:bodyPr anchor="ctr">
            <a:spAutoFit/>
          </a:bodyPr>
          <a:lstStyle>
            <a:lvl1pPr marL="0" indent="0" algn="ctr">
              <a:buNone/>
              <a:defRPr sz="4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fontAlgn="base"/>
            <a:r>
              <a:rPr lang="zh-CN" altLang="en-US" strike="noStrike" noProof="1"/>
              <a:t>编辑母版文本样式</a:t>
            </a:r>
          </a:p>
        </p:txBody>
      </p:sp>
      <p:sp>
        <p:nvSpPr>
          <p:cNvPr id="20" name="文本占位符 46"/>
          <p:cNvSpPr>
            <a:spLocks noGrp="1"/>
          </p:cNvSpPr>
          <p:nvPr>
            <p:ph type="body" sz="quarter" idx="14" hasCustomPrompt="1"/>
          </p:nvPr>
        </p:nvSpPr>
        <p:spPr>
          <a:xfrm>
            <a:off x="1951833" y="2677369"/>
            <a:ext cx="5240337" cy="480131"/>
          </a:xfrm>
        </p:spPr>
        <p:txBody>
          <a:bodyPr anchor="ctr">
            <a:spAutoFit/>
          </a:bodyPr>
          <a:lstStyle>
            <a:lvl1pPr marL="0" indent="0" algn="ctr">
              <a:buNone/>
              <a:defRPr sz="2800" b="1">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vl2pPr marL="457200" indent="0">
              <a:buNone/>
              <a:defRPr/>
            </a:lvl2pPr>
            <a:lvl3pPr marL="914400" indent="0">
              <a:buNone/>
              <a:defRPr/>
            </a:lvl3pPr>
            <a:lvl4pPr marL="1371600" indent="0">
              <a:buNone/>
              <a:defRPr/>
            </a:lvl4pPr>
            <a:lvl5pPr marL="1828800" indent="0">
              <a:buNone/>
              <a:defRPr/>
            </a:lvl5pPr>
          </a:lstStyle>
          <a:p>
            <a:pPr lvl="0" fontAlgn="base"/>
            <a:r>
              <a:rPr lang="zh-CN" altLang="en-US" strike="noStrike" noProof="1"/>
              <a:t>编辑母版文本样式</a:t>
            </a:r>
          </a:p>
        </p:txBody>
      </p:sp>
      <p:sp>
        <p:nvSpPr>
          <p:cNvPr id="14" name="日期占位符 3"/>
          <p:cNvSpPr>
            <a:spLocks noGrp="1"/>
          </p:cNvSpPr>
          <p:nvPr>
            <p:ph type="dt" sz="half" idx="2"/>
          </p:nvPr>
        </p:nvSpPr>
        <p:spPr>
          <a:xfrm>
            <a:off x="628650" y="4767263"/>
            <a:ext cx="2057400" cy="273050"/>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lstStyle>
            <a:lvl1pPr>
              <a:defRPr smtClean="0"/>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5" name="页脚占位符 4"/>
          <p:cNvSpPr>
            <a:spLocks noGrp="1"/>
          </p:cNvSpPr>
          <p:nvPr>
            <p:ph type="ftr" sz="quarter" idx="3"/>
          </p:nvPr>
        </p:nvSpPr>
        <p:spPr>
          <a:xfrm>
            <a:off x="3028950" y="4767263"/>
            <a:ext cx="3086100" cy="273050"/>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6" name="灯片编号占位符 5"/>
          <p:cNvSpPr>
            <a:spLocks noGrp="1"/>
          </p:cNvSpPr>
          <p:nvPr>
            <p:ph type="sldNum" sz="quarter" idx="4"/>
          </p:nvPr>
        </p:nvSpPr>
        <p:spPr>
          <a:xfrm>
            <a:off x="6457950" y="4767263"/>
            <a:ext cx="2057400" cy="273050"/>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smtClean="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FF9A9A5C-FCA1-478F-B3DB-3C596D87C188}" type="slidenum">
              <a:rPr kumimoji="0" lang="zh-CN" altLang="en-US" sz="1800" b="0" i="0" u="none" strike="noStrike" kern="1200" cap="none" spc="0" normalizeH="0" baseline="0" noProof="1">
                <a:ln>
                  <a:noFill/>
                </a:ln>
                <a:solidFill>
                  <a:srgbClr val="000000"/>
                </a:solidFill>
                <a:effectLst/>
                <a:uLnTx/>
                <a:uFillTx/>
                <a:latin typeface="+mn-lt"/>
                <a:ea typeface="+mn-ea"/>
                <a:cs typeface="+mn-cs"/>
              </a:rPr>
              <a:t>‹#›</a:t>
            </a:fld>
            <a:endParaRPr kumimoji="0" lang="zh-CN" altLang="en-US" sz="1800" b="0" i="0" u="none" strike="noStrike" kern="1200" cap="none" spc="0" normalizeH="0" baseline="0" noProof="1">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1759449038"/>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11" name="Rectangle 4"/>
          <p:cNvSpPr>
            <a:spLocks noGrp="1" noChangeArrowheads="1"/>
          </p:cNvSpPr>
          <p:nvPr>
            <p:ph type="dt" sz="half" idx="2"/>
          </p:nvPr>
        </p:nvSpPr>
        <p:spPr>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lang="zh-CN" sz="1800" b="0" i="0" u="none" strike="noStrike" kern="1" spc="0" baseline="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defRPr>
            </a:pPr>
            <a:endParaRPr kumimoji="0" lang="zh-CN" altLang="en-US" sz="1800" b="0" i="0" u="none" strike="noStrike" kern="1"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Rectangle 5"/>
          <p:cNvSpPr>
            <a:spLocks noGrp="1" noChangeArrowheads="1"/>
          </p:cNvSpPr>
          <p:nvPr>
            <p:ph type="ftr" sz="quarter" idx="3"/>
          </p:nvPr>
        </p:nvSpPr>
        <p:spPr>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lang="zh-CN" sz="1800" b="0" i="0" u="none" strike="noStrike" kern="1" spc="0" baseline="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defRPr>
            </a:pPr>
            <a:endParaRPr kumimoji="0" lang="zh-CN" altLang="en-US" sz="1800" b="0" i="0" u="none" strike="noStrike" kern="1"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Rectangle 6"/>
          <p:cNvSpPr>
            <a:spLocks noGrp="1" noChangeArrowheads="1"/>
          </p:cNvSpPr>
          <p:nvPr>
            <p:ph type="sldNum" sz="quarter" idx="4"/>
          </p:nvPr>
        </p:nvSpPr>
        <p:spPr>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a:defRPr dirty="0"/>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8BA59882-6EF8-4A59-BAD4-F0013A424CF0}" type="slidenum">
              <a:rPr kumimoji="0" lang="en-US" altLang="zh-CN" sz="1800" b="0" i="0" u="none" strike="noStrike" kern="1200" cap="none" spc="0" normalizeH="0" baseline="0" noProof="1">
                <a:ln>
                  <a:noFill/>
                </a:ln>
                <a:solidFill>
                  <a:srgbClr val="000000"/>
                </a:solidFill>
                <a:effectLst/>
                <a:uLnTx/>
                <a:uFillTx/>
                <a:latin typeface="+mn-lt"/>
                <a:ea typeface="+mn-ea"/>
                <a:cs typeface="+mn-cs"/>
              </a:rPr>
              <a:t>‹#›</a:t>
            </a:fld>
            <a:endParaRPr kumimoji="0" lang="en-US" altLang="zh-CN" sz="1800" b="0" i="0" u="none" strike="noStrike" kern="1200" cap="none" spc="0" normalizeH="0" baseline="0" noProof="1">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3425747667"/>
      </p:ext>
    </p:extLst>
  </p:cSld>
  <p:clrMapOvr>
    <a:masterClrMapping/>
  </p:clrMapOvr>
  <p:transition spd="slow"/>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正文页">
    <p:spTree>
      <p:nvGrpSpPr>
        <p:cNvPr id="1" name=""/>
        <p:cNvGrpSpPr/>
        <p:nvPr/>
      </p:nvGrpSpPr>
      <p:grpSpPr>
        <a:xfrm>
          <a:off x="0" y="0"/>
          <a:ext cx="0" cy="0"/>
          <a:chOff x="0" y="0"/>
          <a:chExt cx="0" cy="0"/>
        </a:xfrm>
      </p:grpSpPr>
      <p:sp>
        <p:nvSpPr>
          <p:cNvPr id="11" name="标题 1"/>
          <p:cNvSpPr>
            <a:spLocks noGrp="1"/>
          </p:cNvSpPr>
          <p:nvPr>
            <p:ph type="title"/>
          </p:nvPr>
        </p:nvSpPr>
        <p:spPr>
          <a:xfrm>
            <a:off x="229918" y="15495"/>
            <a:ext cx="8229600" cy="493981"/>
          </a:xfrm>
        </p:spPr>
        <p:txBody>
          <a:bodyPr>
            <a:spAutoFit/>
          </a:bodyPr>
          <a:lstStyle>
            <a:lvl1pPr>
              <a:defRPr lang="zh-CN" altLang="en-US" sz="2610" b="1" kern="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defRPr>
            </a:lvl1pPr>
          </a:lstStyle>
          <a:p>
            <a:r>
              <a:rPr lang="zh-CN" altLang="en-US" dirty="0"/>
              <a:t>单击此处编辑母版标题样式</a:t>
            </a:r>
          </a:p>
        </p:txBody>
      </p:sp>
      <p:sp>
        <p:nvSpPr>
          <p:cNvPr id="16" name="内容占位符 2"/>
          <p:cNvSpPr>
            <a:spLocks noGrp="1"/>
          </p:cNvSpPr>
          <p:nvPr>
            <p:ph idx="1"/>
          </p:nvPr>
        </p:nvSpPr>
        <p:spPr>
          <a:xfrm>
            <a:off x="457200" y="1200151"/>
            <a:ext cx="8229600" cy="3394472"/>
          </a:xfrm>
        </p:spPr>
        <p:txBody>
          <a:bodyPr/>
          <a:lstStyle/>
          <a:p>
            <a:pPr lvl="0"/>
            <a:r>
              <a:rPr lang="zh-CN" altLang="en-US" dirty="0"/>
              <a:t>单击此处编辑母版文本样式</a:t>
            </a:r>
          </a:p>
        </p:txBody>
      </p:sp>
    </p:spTree>
    <p:extLst>
      <p:ext uri="{BB962C8B-B14F-4D97-AF65-F5344CB8AC3E}">
        <p14:creationId xmlns:p14="http://schemas.microsoft.com/office/powerpoint/2010/main" val="238772232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4666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A4FBF172-6F44-4B6E-8A42-05D7CECFC61F}"/>
              </a:ext>
            </a:extLst>
          </p:cNvPr>
          <p:cNvGrpSpPr/>
          <p:nvPr userDrawn="1"/>
        </p:nvGrpSpPr>
        <p:grpSpPr>
          <a:xfrm>
            <a:off x="0" y="0"/>
            <a:ext cx="9144000" cy="5141595"/>
            <a:chOff x="0" y="0"/>
            <a:chExt cx="24384000" cy="13710920"/>
          </a:xfrm>
        </p:grpSpPr>
        <p:pic>
          <p:nvPicPr>
            <p:cNvPr id="7" name="图片 6" descr="ppt确认稿2">
              <a:extLst>
                <a:ext uri="{FF2B5EF4-FFF2-40B4-BE49-F238E27FC236}">
                  <a16:creationId xmlns:a16="http://schemas.microsoft.com/office/drawing/2014/main" id="{98E1752C-8170-48D7-9226-1F577239A368}"/>
                </a:ext>
              </a:extLst>
            </p:cNvPr>
            <p:cNvPicPr>
              <a:picLocks noChangeAspect="1"/>
            </p:cNvPicPr>
            <p:nvPr userDrawn="1"/>
          </p:nvPicPr>
          <p:blipFill>
            <a:blip r:embed="rId2"/>
            <a:stretch>
              <a:fillRect/>
            </a:stretch>
          </p:blipFill>
          <p:spPr>
            <a:xfrm>
              <a:off x="0" y="0"/>
              <a:ext cx="24384000" cy="13710920"/>
            </a:xfrm>
            <a:prstGeom prst="rect">
              <a:avLst/>
            </a:prstGeom>
          </p:spPr>
        </p:pic>
        <p:pic>
          <p:nvPicPr>
            <p:cNvPr id="8" name="图片 7" descr="未标题-3">
              <a:extLst>
                <a:ext uri="{FF2B5EF4-FFF2-40B4-BE49-F238E27FC236}">
                  <a16:creationId xmlns:a16="http://schemas.microsoft.com/office/drawing/2014/main" id="{6E698922-4DD5-48D4-A8D7-15608007E6FB}"/>
                </a:ext>
              </a:extLst>
            </p:cNvPr>
            <p:cNvPicPr>
              <a:picLocks noChangeAspect="1"/>
            </p:cNvPicPr>
            <p:nvPr userDrawn="1"/>
          </p:nvPicPr>
          <p:blipFill>
            <a:blip r:embed="rId3"/>
            <a:stretch>
              <a:fillRect/>
            </a:stretch>
          </p:blipFill>
          <p:spPr>
            <a:xfrm>
              <a:off x="19270980" y="1030605"/>
              <a:ext cx="4179570" cy="882015"/>
            </a:xfrm>
            <a:prstGeom prst="rect">
              <a:avLst/>
            </a:prstGeom>
          </p:spPr>
        </p:pic>
      </p:grpSp>
    </p:spTree>
    <p:extLst>
      <p:ext uri="{BB962C8B-B14F-4D97-AF65-F5344CB8AC3E}">
        <p14:creationId xmlns:p14="http://schemas.microsoft.com/office/powerpoint/2010/main" val="4212060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DE766E2-DE52-48C2-8AF7-4C635D2339F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图片 3" descr="资源 2-8">
            <a:extLst>
              <a:ext uri="{FF2B5EF4-FFF2-40B4-BE49-F238E27FC236}">
                <a16:creationId xmlns:a16="http://schemas.microsoft.com/office/drawing/2014/main" id="{A7ED6F26-E1E4-45D4-9882-BC2441EE26A4}"/>
              </a:ext>
            </a:extLst>
          </p:cNvPr>
          <p:cNvPicPr>
            <a:picLocks noChangeAspect="1"/>
          </p:cNvPicPr>
          <p:nvPr userDrawn="1"/>
        </p:nvPicPr>
        <p:blipFill>
          <a:blip r:embed="rId3"/>
          <a:stretch>
            <a:fillRect/>
          </a:stretch>
        </p:blipFill>
        <p:spPr>
          <a:xfrm>
            <a:off x="7784306" y="327660"/>
            <a:ext cx="1106805" cy="185976"/>
          </a:xfrm>
          <a:prstGeom prst="rect">
            <a:avLst/>
          </a:prstGeom>
        </p:spPr>
      </p:pic>
    </p:spTree>
    <p:extLst>
      <p:ext uri="{BB962C8B-B14F-4D97-AF65-F5344CB8AC3E}">
        <p14:creationId xmlns:p14="http://schemas.microsoft.com/office/powerpoint/2010/main" val="18954428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52A4B6C5-00F9-4C39-8A0A-ED679CF1E23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643"/>
            <a:ext cx="9144000" cy="5142215"/>
          </a:xfrm>
          <a:prstGeom prst="rect">
            <a:avLst/>
          </a:prstGeom>
        </p:spPr>
      </p:pic>
      <p:pic>
        <p:nvPicPr>
          <p:cNvPr id="3" name="图片 2" descr="资源 2-8">
            <a:extLst>
              <a:ext uri="{FF2B5EF4-FFF2-40B4-BE49-F238E27FC236}">
                <a16:creationId xmlns:a16="http://schemas.microsoft.com/office/drawing/2014/main" id="{46A48798-BE14-42C7-940D-8EFCF84A3685}"/>
              </a:ext>
            </a:extLst>
          </p:cNvPr>
          <p:cNvPicPr>
            <a:picLocks noChangeAspect="1"/>
          </p:cNvPicPr>
          <p:nvPr userDrawn="1"/>
        </p:nvPicPr>
        <p:blipFill>
          <a:blip r:embed="rId3"/>
          <a:stretch>
            <a:fillRect/>
          </a:stretch>
        </p:blipFill>
        <p:spPr>
          <a:xfrm>
            <a:off x="7784306" y="327660"/>
            <a:ext cx="1106805" cy="185976"/>
          </a:xfrm>
          <a:prstGeom prst="rect">
            <a:avLst/>
          </a:prstGeom>
        </p:spPr>
      </p:pic>
    </p:spTree>
    <p:extLst>
      <p:ext uri="{BB962C8B-B14F-4D97-AF65-F5344CB8AC3E}">
        <p14:creationId xmlns:p14="http://schemas.microsoft.com/office/powerpoint/2010/main" val="2668289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3" name="对象1"/>
          <p:cNvSpPr>
            <a:spLocks noGrp="1" noChangeArrowheads="1"/>
          </p:cNvSpPr>
          <p:nvPr>
            <p:ph idx="1"/>
          </p:nvPr>
        </p:nvSpPr>
        <p:spPr>
          <a:xfrm>
            <a:off x="430530" y="807244"/>
            <a:ext cx="8251825" cy="3928586"/>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BC89258A-E15C-4A3B-8136-60B3F8F875E8}"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726121295"/>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1089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2021/10/21</a:t>
            </a:fld>
            <a:endParaRPr lang="zh-CN" altLang="en-US"/>
          </a:p>
        </p:txBody>
      </p:sp>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6" y="0"/>
            <a:ext cx="9143030" cy="5143500"/>
          </a:xfrm>
          <a:prstGeom prst="rect">
            <a:avLst/>
          </a:prstGeom>
        </p:spPr>
      </p:pic>
      <p:grpSp>
        <p:nvGrpSpPr>
          <p:cNvPr id="9" name="组合 8"/>
          <p:cNvGrpSpPr/>
          <p:nvPr userDrawn="1"/>
        </p:nvGrpSpPr>
        <p:grpSpPr>
          <a:xfrm>
            <a:off x="7347546" y="55497"/>
            <a:ext cx="1634974" cy="514517"/>
            <a:chOff x="7347546" y="55496"/>
            <a:chExt cx="1634974" cy="514517"/>
          </a:xfrm>
        </p:grpSpPr>
        <p:pic>
          <p:nvPicPr>
            <p:cNvPr id="10" name="图片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740352" y="55496"/>
              <a:ext cx="1242168" cy="381033"/>
            </a:xfrm>
            <a:prstGeom prst="rect">
              <a:avLst/>
            </a:prstGeom>
          </p:spPr>
        </p:pic>
        <p:pic>
          <p:nvPicPr>
            <p:cNvPr id="11" name="图片 10"/>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47546" y="246013"/>
              <a:ext cx="1406500" cy="324000"/>
            </a:xfrm>
            <a:prstGeom prst="rect">
              <a:avLst/>
            </a:prstGeom>
          </p:spPr>
        </p:pic>
      </p:grpSp>
    </p:spTree>
    <p:extLst>
      <p:ext uri="{BB962C8B-B14F-4D97-AF65-F5344CB8AC3E}">
        <p14:creationId xmlns:p14="http://schemas.microsoft.com/office/powerpoint/2010/main" val="315322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标题和两个栏目">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3" name="对象1"/>
          <p:cNvSpPr>
            <a:spLocks noGrp="1" noChangeArrowheads="1"/>
          </p:cNvSpPr>
          <p:nvPr>
            <p:ph sz="half" idx="1"/>
          </p:nvPr>
        </p:nvSpPr>
        <p:spPr>
          <a:xfrm>
            <a:off x="430530" y="807244"/>
            <a:ext cx="3946525" cy="3928586"/>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4" name="对象2"/>
          <p:cNvSpPr>
            <a:spLocks noGrp="1" noChangeArrowheads="1"/>
          </p:cNvSpPr>
          <p:nvPr>
            <p:ph sz="half" idx="2"/>
          </p:nvPr>
        </p:nvSpPr>
        <p:spPr>
          <a:xfrm>
            <a:off x="4735841" y="807244"/>
            <a:ext cx="3946525" cy="3928586"/>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6930EFB0-A175-4E91-B0CB-4E9A6D65FDAA}"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1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5314688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655B005A-2ADE-495A-8255-F7612A116E48}"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75514068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幻灯片">
    <p:bg>
      <p:bgPr>
        <a:solidFill>
          <a:schemeClr val="bg1"/>
        </a:solidFill>
        <a:effectLst/>
      </p:bgPr>
    </p:bg>
    <p:spTree>
      <p:nvGrpSpPr>
        <p:cNvPr id="1" name=""/>
        <p:cNvGrpSpPr/>
        <p:nvPr/>
      </p:nvGrpSpPr>
      <p:grpSpPr>
        <a:xfrm>
          <a:off x="0" y="0"/>
          <a:ext cx="0" cy="0"/>
          <a:chOff x="0" y="0"/>
          <a:chExt cx="0" cy="0"/>
        </a:xfrm>
      </p:grpSpPr>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F475CCB1-4617-4608-BAF7-71076F0D8976}"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8644558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只显示内容">
    <p:bg>
      <p:bgPr>
        <a:solidFill>
          <a:schemeClr val="bg1"/>
        </a:solidFill>
        <a:effectLst/>
      </p:bgPr>
    </p:bg>
    <p:spTree>
      <p:nvGrpSpPr>
        <p:cNvPr id="1" name=""/>
        <p:cNvGrpSpPr/>
        <p:nvPr/>
      </p:nvGrpSpPr>
      <p:grpSpPr>
        <a:xfrm>
          <a:off x="0" y="0"/>
          <a:ext cx="0" cy="0"/>
          <a:chOff x="0" y="0"/>
          <a:chExt cx="0" cy="0"/>
        </a:xfrm>
      </p:grpSpPr>
      <p:sp>
        <p:nvSpPr>
          <p:cNvPr id="2" name="对象1"/>
          <p:cNvSpPr>
            <a:spLocks noGrp="1" noChangeArrowheads="1"/>
          </p:cNvSpPr>
          <p:nvPr>
            <p:ph/>
          </p:nvPr>
        </p:nvSpPr>
        <p:spPr>
          <a:xfrm>
            <a:off x="430530" y="0"/>
            <a:ext cx="8251825" cy="4735830"/>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23036383-43FC-4D1E-9A57-D0C2D36D7A7C}"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2733524726"/>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objOverTx" preserve="1">
  <p:cSld name="标题和两个文本行">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3" name="对象1"/>
          <p:cNvSpPr>
            <a:spLocks noGrp="1" noChangeArrowheads="1"/>
          </p:cNvSpPr>
          <p:nvPr>
            <p:ph sz="half" idx="1"/>
          </p:nvPr>
        </p:nvSpPr>
        <p:spPr>
          <a:xfrm>
            <a:off x="430530" y="807243"/>
            <a:ext cx="8251825" cy="1829753"/>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4" name="对象2"/>
          <p:cNvSpPr>
            <a:spLocks noGrp="1" noChangeArrowheads="1"/>
          </p:cNvSpPr>
          <p:nvPr>
            <p:ph sz="half" idx="2"/>
          </p:nvPr>
        </p:nvSpPr>
        <p:spPr>
          <a:xfrm>
            <a:off x="430530" y="2906082"/>
            <a:ext cx="8251825" cy="1829753"/>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52DF19A7-0CBE-40E9-ACBB-71CE84A421DD}"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1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51270519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reserve="1">
  <p:cSld name="标题和四个内容区">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3" name="对象1"/>
          <p:cNvSpPr>
            <a:spLocks noGrp="1" noChangeArrowheads="1"/>
          </p:cNvSpPr>
          <p:nvPr>
            <p:ph sz="quarter" idx="1"/>
          </p:nvPr>
        </p:nvSpPr>
        <p:spPr>
          <a:xfrm>
            <a:off x="430530" y="807243"/>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4" name="对象2"/>
          <p:cNvSpPr>
            <a:spLocks noGrp="1" noChangeArrowheads="1"/>
          </p:cNvSpPr>
          <p:nvPr>
            <p:ph sz="quarter" idx="2"/>
          </p:nvPr>
        </p:nvSpPr>
        <p:spPr>
          <a:xfrm>
            <a:off x="4735841" y="807243"/>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5" name="对象4"/>
          <p:cNvSpPr>
            <a:spLocks noGrp="1" noChangeArrowheads="1"/>
          </p:cNvSpPr>
          <p:nvPr>
            <p:ph sz="quarter" idx="3"/>
          </p:nvPr>
        </p:nvSpPr>
        <p:spPr>
          <a:xfrm>
            <a:off x="430530" y="2906082"/>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6" name="对象3"/>
          <p:cNvSpPr>
            <a:spLocks noGrp="1" noChangeArrowheads="1"/>
          </p:cNvSpPr>
          <p:nvPr>
            <p:ph sz="quarter" idx="4"/>
          </p:nvPr>
        </p:nvSpPr>
        <p:spPr>
          <a:xfrm>
            <a:off x="4735841" y="2906082"/>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11" name="Rectangle 6"/>
          <p:cNvSpPr>
            <a:spLocks noGrp="1" noChangeArrowheads="1"/>
          </p:cNvSpPr>
          <p:nvPr>
            <p:ph type="sldNum" sz="quarter" idx="1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A79E023C-1964-44BF-8852-553D0BCF7E88}"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1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1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3368940715"/>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woObj" preserve="1">
  <p:cSld name="标题和两个栏目，右侧栏目具有分割线">
    <p:bg>
      <p:bgPr>
        <a:solidFill>
          <a:schemeClr val="bg1"/>
        </a:solidFill>
        <a:effectLst/>
      </p:bgPr>
    </p:bg>
    <p:spTree>
      <p:nvGrpSpPr>
        <p:cNvPr id="1" name=""/>
        <p:cNvGrpSpPr/>
        <p:nvPr/>
      </p:nvGrpSpPr>
      <p:grpSpPr>
        <a:xfrm>
          <a:off x="0" y="0"/>
          <a:ext cx="0" cy="0"/>
          <a:chOff x="0" y="0"/>
          <a:chExt cx="0" cy="0"/>
        </a:xfrm>
      </p:grpSpPr>
      <p:sp>
        <p:nvSpPr>
          <p:cNvPr id="2" name="幻灯片标题1"/>
          <p:cNvSpPr>
            <a:spLocks noGrp="1" noChangeArrowheads="1"/>
          </p:cNvSpPr>
          <p:nvPr>
            <p:ph type="title"/>
          </p:nvPr>
        </p:nvSpPr>
        <p:spPr>
          <a:xfrm>
            <a:off x="430530" y="5"/>
            <a:ext cx="6960235" cy="591979"/>
          </a:xfrm>
          <a:prstGeom prst="rect">
            <a:avLst/>
          </a:prstGeom>
          <a:noFill/>
          <a:ln w="12700" cap="flat" cmpd="sng" algn="ctr">
            <a:noFill/>
            <a:prstDash val="solid"/>
            <a:miter lim="800000"/>
            <a:headEnd type="none" w="med" len="med"/>
            <a:tailEnd type="none" w="med" len="med"/>
          </a:ln>
          <a:effectLst/>
        </p:spPr>
        <p:txBody>
          <a:bodyPr/>
          <a:lstStyle/>
          <a:p>
            <a:pPr fontAlgn="base"/>
            <a:endParaRPr strike="noStrike" noProof="1"/>
          </a:p>
        </p:txBody>
      </p:sp>
      <p:sp>
        <p:nvSpPr>
          <p:cNvPr id="3" name="对象1"/>
          <p:cNvSpPr>
            <a:spLocks noGrp="1" noChangeArrowheads="1"/>
          </p:cNvSpPr>
          <p:nvPr>
            <p:ph sz="half" idx="1"/>
          </p:nvPr>
        </p:nvSpPr>
        <p:spPr>
          <a:xfrm>
            <a:off x="430530" y="807244"/>
            <a:ext cx="3946525" cy="3928586"/>
          </a:xfrm>
          <a:prstGeom prst="rect">
            <a:avLst/>
          </a:prstGeom>
          <a:noFill/>
          <a:ln w="12700" cap="flat" cmpd="sng" algn="ctr">
            <a:noFill/>
            <a:prstDash val="solid"/>
            <a:miter lim="800000"/>
            <a:headEnd type="none" w="med" len="med"/>
            <a:tailEnd type="none" w="med" len="med"/>
          </a:ln>
          <a:effectLst/>
        </p:spPr>
        <p:txBody>
          <a:bodyPr/>
          <a:lstStyle/>
          <a:p>
            <a:pPr fontAlgn="base"/>
            <a:endParaRPr/>
          </a:p>
        </p:txBody>
      </p:sp>
      <p:sp>
        <p:nvSpPr>
          <p:cNvPr id="4" name="对象3"/>
          <p:cNvSpPr>
            <a:spLocks noGrp="1" noChangeArrowheads="1"/>
          </p:cNvSpPr>
          <p:nvPr>
            <p:ph sz="quarter" idx="2"/>
          </p:nvPr>
        </p:nvSpPr>
        <p:spPr>
          <a:xfrm>
            <a:off x="4735841" y="807243"/>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5" name="对象2"/>
          <p:cNvSpPr>
            <a:spLocks noGrp="1" noChangeArrowheads="1"/>
          </p:cNvSpPr>
          <p:nvPr>
            <p:ph sz="quarter" idx="3"/>
          </p:nvPr>
        </p:nvSpPr>
        <p:spPr>
          <a:xfrm>
            <a:off x="4735841" y="2906082"/>
            <a:ext cx="3946525" cy="1829753"/>
          </a:xfrm>
          <a:prstGeom prst="rect">
            <a:avLst/>
          </a:prstGeom>
          <a:noFill/>
          <a:ln w="12700" cap="flat" cmpd="sng" algn="ctr">
            <a:noFill/>
            <a:prstDash val="solid"/>
            <a:miter lim="800000"/>
            <a:headEnd type="none" w="med" len="med"/>
            <a:tailEnd type="none" w="med" len="med"/>
          </a:ln>
          <a:effectLst/>
        </p:spPr>
        <p:txBody>
          <a:bodyPr/>
          <a:lst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stStyle>
          <a:p>
            <a:pPr fontAlgn="base"/>
            <a:endParaRPr/>
          </a:p>
        </p:txBody>
      </p:sp>
      <p:sp>
        <p:nvSpPr>
          <p:cNvPr id="11" name="Rectangle 6"/>
          <p:cNvSpPr>
            <a:spLocks noGrp="1" noChangeArrowheads="1"/>
          </p:cNvSpPr>
          <p:nvPr>
            <p:ph type="sldNum" sz="quarter" idx="4"/>
          </p:nvPr>
        </p:nvSpPr>
        <p:spPr bwMode="auto">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auto">
              <a:defRPr dirty="0"/>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fld id="{88986F78-F7F6-4E95-ABD5-921824E6802A}" type="slidenum">
              <a:rPr kumimoji="0" lang="zh-CN" altLang="zh-CN" sz="1800" b="0" i="0" u="none" strike="noStrike" kern="1200" cap="none" spc="0" normalizeH="0" baseline="0" noProof="1">
                <a:ln>
                  <a:noFill/>
                </a:ln>
                <a:solidFill>
                  <a:srgbClr val="000000"/>
                </a:solidFill>
                <a:effectLst/>
                <a:uLnTx/>
                <a:uFillTx/>
                <a:latin typeface="+mn-lt"/>
                <a:ea typeface="+mn-ea"/>
                <a:cs typeface="+mn-cs"/>
              </a:rPr>
              <a:t>‹#›</a:t>
            </a:fld>
            <a:endParaRPr kumimoji="0" lang="zh-CN" altLang="zh-CN" sz="1800" b="0" i="0" u="none" strike="noStrike" kern="1200" cap="none" spc="0" normalizeH="0" baseline="0" noProof="1">
              <a:ln>
                <a:noFill/>
              </a:ln>
              <a:solidFill>
                <a:srgbClr val="000000"/>
              </a:solidFill>
              <a:effectLst/>
              <a:uLnTx/>
              <a:uFillTx/>
              <a:latin typeface="+mn-lt"/>
              <a:ea typeface="+mn-ea"/>
              <a:cs typeface="+mn-cs"/>
            </a:endParaRPr>
          </a:p>
        </p:txBody>
      </p:sp>
      <p:sp>
        <p:nvSpPr>
          <p:cNvPr id="12" name="Rectangle 5"/>
          <p:cNvSpPr>
            <a:spLocks noGrp="1" noChangeArrowheads="1"/>
          </p:cNvSpPr>
          <p:nvPr>
            <p:ph type="ftr" sz="quarter" idx="13"/>
          </p:nvPr>
        </p:nvSpPr>
        <p:spPr bwMode="auto">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
        <p:nvSpPr>
          <p:cNvPr id="13" name="Rectangle 4"/>
          <p:cNvSpPr>
            <a:spLocks noGrp="1" noChangeArrowheads="1"/>
          </p:cNvSpPr>
          <p:nvPr>
            <p:ph type="dt" sz="half" idx="12"/>
          </p:nvPr>
        </p:nvSpPr>
        <p:spPr bwMode="auto">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fontAlgn="base">
              <a:spcBef>
                <a:spcPct val="0"/>
              </a:spcBef>
              <a:spcAft>
                <a:spcPct val="0"/>
              </a:spcAft>
              <a:defRPr>
                <a:latin typeface="Arial" panose="020B0604020202020204" pitchFamily="34" charset="0"/>
                <a:ea typeface="微软雅黑" panose="020B0503020204020204" pitchFamily="34"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1"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cs"/>
            </a:endParaRPr>
          </a:p>
        </p:txBody>
      </p:sp>
    </p:spTree>
    <p:extLst>
      <p:ext uri="{BB962C8B-B14F-4D97-AF65-F5344CB8AC3E}">
        <p14:creationId xmlns:p14="http://schemas.microsoft.com/office/powerpoint/2010/main" val="143710497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9.xml"/><Relationship Id="rId7" Type="http://schemas.openxmlformats.org/officeDocument/2006/relationships/image" Target="../media/image4.jpe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8" name="Rectangle 3"/>
          <p:cNvSpPr>
            <a:spLocks noGrp="1"/>
          </p:cNvSpPr>
          <p:nvPr>
            <p:ph type="body"/>
          </p:nvPr>
        </p:nvSpPr>
        <p:spPr>
          <a:xfrm>
            <a:off x="457200" y="788988"/>
            <a:ext cx="8229600" cy="3943350"/>
          </a:xfrm>
          <a:prstGeom prst="rect">
            <a:avLst/>
          </a:prstGeom>
          <a:noFill/>
          <a:ln w="12700">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6" name="Rectangle 4"/>
          <p:cNvSpPr>
            <a:spLocks noGrp="1" noChangeArrowheads="1"/>
          </p:cNvSpPr>
          <p:nvPr>
            <p:ph type="dt" sz="half" idx="2"/>
          </p:nvPr>
        </p:nvSpPr>
        <p:spPr>
          <a:xfrm>
            <a:off x="457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lstStyle>
            <a:lvl1pPr algn="ctr" eaLnBrk="1" fontAlgn="auto" hangingPunct="1">
              <a:spcBef>
                <a:spcPts val="0"/>
              </a:spcBef>
              <a:spcAft>
                <a:spcPts val="0"/>
              </a:spcAft>
              <a:buFont typeface="Arial" panose="020B0604020202020204" pitchFamily="34" charset="0"/>
              <a:buNone/>
              <a:defRPr kern="1" noProof="1">
                <a:solidFill>
                  <a:srgbClr val="000000"/>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lang="zh-CN" sz="1800" b="0" i="0" u="none" strike="noStrike" kern="1" spc="0" baseline="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defRPr>
            </a:pPr>
            <a:endParaRPr kumimoji="0" lang="zh-CN" altLang="en-US" sz="1800" b="0" i="0" u="none" strike="noStrike" kern="1"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Rectangle 5"/>
          <p:cNvSpPr>
            <a:spLocks noGrp="1" noChangeArrowheads="1"/>
          </p:cNvSpPr>
          <p:nvPr>
            <p:ph type="ftr" sz="quarter" idx="3"/>
          </p:nvPr>
        </p:nvSpPr>
        <p:spPr>
          <a:xfrm>
            <a:off x="3124200" y="4684713"/>
            <a:ext cx="2895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lstStyle>
            <a:lvl1pPr algn="ctr" eaLnBrk="1" fontAlgn="auto" hangingPunct="1">
              <a:spcBef>
                <a:spcPts val="0"/>
              </a:spcBef>
              <a:spcAft>
                <a:spcPts val="0"/>
              </a:spcAft>
              <a:buFont typeface="Arial" panose="020B0604020202020204" pitchFamily="34" charset="0"/>
              <a:buNone/>
              <a:defRPr kern="1" noProof="1">
                <a:solidFill>
                  <a:srgbClr val="000000"/>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lang="zh-CN" sz="1800" b="0" i="0" u="none" strike="noStrike" kern="1" spc="0" baseline="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defRPr>
            </a:pPr>
            <a:endParaRPr kumimoji="0" lang="zh-CN" altLang="en-US" sz="1800" b="0" i="0" u="none" strike="noStrike" kern="1"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Rectangle 6"/>
          <p:cNvSpPr>
            <a:spLocks noGrp="1" noChangeArrowheads="1"/>
          </p:cNvSpPr>
          <p:nvPr>
            <p:ph type="sldNum" sz="quarter" idx="4"/>
          </p:nvPr>
        </p:nvSpPr>
        <p:spPr>
          <a:xfrm>
            <a:off x="6553200" y="4684713"/>
            <a:ext cx="2133600" cy="357188"/>
          </a:xfrm>
          <a:prstGeom prst="rect">
            <a:avLst/>
          </a:prstGeom>
          <a:noFill/>
          <a:ln w="12700" cap="flat" cmpd="sng" algn="ctr">
            <a:noFill/>
            <a:prstDash val="solid"/>
            <a:miter lim="800000"/>
            <a:headEnd type="none" w="med" len="med"/>
            <a:tailEnd type="none" w="med" len="med"/>
          </a:ln>
          <a:effectLst/>
        </p:spPr>
        <p:txBody>
          <a:bodyPr vert="horz" wrap="square" lIns="91440" tIns="45720" rIns="91440" bIns="45720" numCol="1" anchor="t" anchorCtr="0" compatLnSpc="1"/>
          <a:lstStyle>
            <a:lvl1pPr algn="ctr" eaLnBrk="1" hangingPunct="1">
              <a:buFont typeface="Arial" panose="020B0604020202020204" pitchFamily="34" charset="0"/>
              <a:buNone/>
              <a:defRPr noProof="1" dirty="0">
                <a:solidFill>
                  <a:srgbClr val="000000"/>
                </a:solidFill>
                <a:latin typeface="+mn-lt"/>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fld id="{E5F77BEA-FC91-4F7C-A8C5-6F43A3E6E02F}" type="slidenum">
              <a:rPr kumimoji="0" lang="en-US" altLang="zh-CN" sz="1800" b="0" i="0" u="none" strike="noStrike" kern="1200" cap="none" spc="0" normalizeH="0" baseline="0" noProof="1">
                <a:ln>
                  <a:noFill/>
                </a:ln>
                <a:solidFill>
                  <a:srgbClr val="000000"/>
                </a:solidFill>
                <a:effectLst/>
                <a:uLnTx/>
                <a:uFillTx/>
                <a:latin typeface="+mn-lt"/>
                <a:ea typeface="+mn-ea"/>
                <a:cs typeface="+mn-cs"/>
              </a:rPr>
              <a:t>‹#›</a:t>
            </a:fld>
            <a:endParaRPr kumimoji="0" lang="en-US" altLang="zh-CN" sz="1800" b="0" i="0" u="none" strike="noStrike" kern="1200" cap="none" spc="0" normalizeH="0" baseline="0" noProof="1">
              <a:ln>
                <a:noFill/>
              </a:ln>
              <a:solidFill>
                <a:srgbClr val="000000"/>
              </a:solidFill>
              <a:effectLst/>
              <a:uLnTx/>
              <a:uFillTx/>
              <a:latin typeface="Arial" panose="020B0604020202020204" pitchFamily="34" charset="0"/>
              <a:ea typeface="+mn-ea"/>
              <a:cs typeface="+mn-cs"/>
            </a:endParaRPr>
          </a:p>
        </p:txBody>
      </p:sp>
      <p:sp>
        <p:nvSpPr>
          <p:cNvPr id="15" name="矩形 14"/>
          <p:cNvSpPr/>
          <p:nvPr userDrawn="1"/>
        </p:nvSpPr>
        <p:spPr>
          <a:xfrm>
            <a:off x="0" y="-20466"/>
            <a:ext cx="9143618" cy="64800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w="25400" cap="flat" cmpd="sng" algn="ctr">
            <a:noFill/>
            <a:prstDash val="solid"/>
          </a:ln>
          <a:effectLst>
            <a:outerShdw blurRad="50800" dist="38100" dir="5400000" algn="t" rotWithShape="0">
              <a:prstClr val="black">
                <a:alpha val="40000"/>
              </a:prstClr>
            </a:outerShdw>
          </a:effectLst>
        </p:spPr>
        <p:txBody>
          <a:bodyPr lIns="109279" tIns="54661" rIns="109279" bIns="54661" anchor="ctr"/>
          <a:lstStyle/>
          <a:p>
            <a:pPr algn="ctr" defTabSz="908685" eaLnBrk="1" hangingPunct="1">
              <a:defRPr/>
            </a:pPr>
            <a:endParaRPr lang="zh-CN" altLang="en-US" sz="1560" kern="0">
              <a:solidFill>
                <a:prstClr val="white"/>
              </a:solidFill>
              <a:latin typeface="Arial" panose="020B0604020202020204"/>
              <a:ea typeface="微软雅黑" panose="020B0503020204020204" pitchFamily="34" charset="-122"/>
            </a:endParaRPr>
          </a:p>
        </p:txBody>
      </p:sp>
      <p:sp>
        <p:nvSpPr>
          <p:cNvPr id="1027" name="Rectangle 2"/>
          <p:cNvSpPr>
            <a:spLocks noGrp="1"/>
          </p:cNvSpPr>
          <p:nvPr>
            <p:ph type="title"/>
          </p:nvPr>
        </p:nvSpPr>
        <p:spPr>
          <a:xfrm>
            <a:off x="457200" y="0"/>
            <a:ext cx="6923088" cy="574675"/>
          </a:xfrm>
          <a:prstGeom prst="rect">
            <a:avLst/>
          </a:prstGeom>
          <a:noFill/>
          <a:ln w="12700">
            <a:noFill/>
          </a:ln>
        </p:spPr>
        <p:txBody>
          <a:bodyPr anchor="ctr"/>
          <a:lstStyle/>
          <a:p>
            <a:pPr lvl="0"/>
            <a:r>
              <a:rPr lang="zh-CN" altLang="en-US" dirty="0"/>
              <a:t>单击此处编辑母版标题样式</a:t>
            </a:r>
          </a:p>
        </p:txBody>
      </p:sp>
      <p:pic>
        <p:nvPicPr>
          <p:cNvPr id="10" name="图片 9">
            <a:extLst>
              <a:ext uri="{FF2B5EF4-FFF2-40B4-BE49-F238E27FC236}">
                <a16:creationId xmlns:a16="http://schemas.microsoft.com/office/drawing/2014/main" id="{5FB2CCCB-0FDD-4D2A-A8EA-E9DBFE7479D0}"/>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7596253" y="33750"/>
            <a:ext cx="1511748" cy="507662"/>
          </a:xfrm>
          <a:prstGeom prst="rect">
            <a:avLst/>
          </a:prstGeom>
        </p:spPr>
      </p:pic>
    </p:spTree>
    <p:extLst>
      <p:ext uri="{BB962C8B-B14F-4D97-AF65-F5344CB8AC3E}">
        <p14:creationId xmlns:p14="http://schemas.microsoft.com/office/powerpoint/2010/main" val="1435249598"/>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Lst>
  <p:transition spd="slow"/>
  <p:hf sldNum="0" hdr="0" ftr="0" dt="0"/>
  <p:txStyles>
    <p:titleStyle>
      <a:lvl1pPr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vl2pPr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2pPr>
      <a:lvl3pPr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3pPr>
      <a:lvl4pPr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4pPr>
      <a:lvl5pPr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5pPr>
      <a:lvl6pPr marL="457200"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6pPr>
      <a:lvl7pPr marL="914400"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7pPr>
      <a:lvl8pPr marL="1371600"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8pPr>
      <a:lvl9pPr marL="1828800" algn="l" rtl="0" eaLnBrk="0" fontAlgn="base" hangingPunct="0">
        <a:spcBef>
          <a:spcPct val="0"/>
        </a:spcBef>
        <a:spcAft>
          <a:spcPct val="0"/>
        </a:spcAft>
        <a:defRPr lang="zh-CN" sz="3200" b="1" kern="1">
          <a:solidFill>
            <a:schemeClr val="bg1"/>
          </a:solidFill>
          <a:latin typeface="微软雅黑" panose="020B0503020204020204" pitchFamily="34" charset="-122"/>
          <a:ea typeface="微软雅黑" panose="020B0503020204020204" pitchFamily="34" charset="-122"/>
          <a:cs typeface="Arial" panose="020B0604020202020204" pitchFamily="34" charset="0"/>
        </a:defRPr>
      </a:lvl9pPr>
    </p:titleStyle>
    <p:bodyStyle>
      <a:lvl1pPr marL="342900" indent="-3429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742950" indent="-28575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2pPr>
      <a:lvl3pPr marL="1143000" indent="-2286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3pPr>
      <a:lvl4pPr marL="1600200" indent="-2286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4pPr>
      <a:lvl5pPr marL="2057400" indent="-2286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5pPr>
      <a:lvl6pPr marL="2514600" indent="-2286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6pPr>
      <a:lvl7pPr marL="2971800" indent="-2286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7pPr>
      <a:lvl8pPr marL="3429000" indent="-2286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8pPr>
      <a:lvl9pPr marL="3886200" indent="-228600" algn="l" rtl="0" eaLnBrk="0" fontAlgn="base" hangingPunct="0">
        <a:lnSpc>
          <a:spcPct val="150000"/>
        </a:lnSpc>
        <a:spcBef>
          <a:spcPts val="600"/>
        </a:spcBef>
        <a:spcAft>
          <a:spcPct val="0"/>
        </a:spcAft>
        <a:buChar char="»"/>
        <a:defRPr lang="zh-CN" sz="2000" b="1" kern="1">
          <a:solidFill>
            <a:schemeClr val="tx1"/>
          </a:solidFill>
          <a:latin typeface="微软雅黑" panose="020B0503020204020204" pitchFamily="34" charset="-122"/>
          <a:ea typeface="微软雅黑" panose="020B0503020204020204" pitchFamily="34" charset="-122"/>
          <a:cs typeface="Arial" panose="020B0604020202020204" pitchFamily="34" charset="0"/>
        </a:defRPr>
      </a:lvl9pPr>
    </p:bodyStyle>
    <p:otherStyle>
      <a:lvl1pPr marL="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1pPr>
      <a:lvl2pPr marL="4572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2pPr>
      <a:lvl3pPr marL="9144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3pPr>
      <a:lvl4pPr marL="13716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4pPr>
      <a:lvl5pPr marL="1828800" marR="0" indent="0" algn="l" defTabSz="914400">
        <a:lnSpc>
          <a:spcPct val="100000"/>
        </a:lnSpc>
        <a:spcBef>
          <a:spcPts val="0"/>
        </a:spcBef>
        <a:spcAft>
          <a:spcPts val="0"/>
        </a:spcAft>
        <a:buNone/>
        <a:defRPr lang="zh-CN" sz="1800" b="0" i="0" u="none" strike="noStrike" kern="1" spc="0" baseline="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defRPr>
      </a:lvl5pPr>
      <a:lvl6pPr marL="2286000" lvl="5" indent="0" algn="l" defTabSz="91440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kern="1200">
          <a:solidFill>
            <a:schemeClr val="tx1"/>
          </a:solidFill>
          <a:latin typeface="Arial" panose="020B0604020202020204" pitchFamily="34" charset="0"/>
          <a:ea typeface="宋体" panose="02010600030101010101" pitchFamily="2" charset="-122"/>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CCDCAA2C-3278-42FA-96A7-6EE45AFA29C5}"/>
              </a:ext>
            </a:extLst>
          </p:cNvPr>
          <p:cNvGrpSpPr/>
          <p:nvPr userDrawn="1"/>
        </p:nvGrpSpPr>
        <p:grpSpPr>
          <a:xfrm>
            <a:off x="0" y="0"/>
            <a:ext cx="9144000" cy="5141595"/>
            <a:chOff x="0" y="0"/>
            <a:chExt cx="24384000" cy="13710920"/>
          </a:xfrm>
        </p:grpSpPr>
        <p:pic>
          <p:nvPicPr>
            <p:cNvPr id="7" name="图片 6" descr="fasas">
              <a:extLst>
                <a:ext uri="{FF2B5EF4-FFF2-40B4-BE49-F238E27FC236}">
                  <a16:creationId xmlns:a16="http://schemas.microsoft.com/office/drawing/2014/main" id="{8E8131F5-A0BD-46D3-89C7-6F47AA8A6A97}"/>
                </a:ext>
              </a:extLst>
            </p:cNvPr>
            <p:cNvPicPr>
              <a:picLocks noChangeAspect="1"/>
            </p:cNvPicPr>
            <p:nvPr userDrawn="1"/>
          </p:nvPicPr>
          <p:blipFill>
            <a:blip r:embed="rId7"/>
            <a:stretch>
              <a:fillRect/>
            </a:stretch>
          </p:blipFill>
          <p:spPr>
            <a:xfrm>
              <a:off x="0" y="0"/>
              <a:ext cx="24384000" cy="13710920"/>
            </a:xfrm>
            <a:prstGeom prst="rect">
              <a:avLst/>
            </a:prstGeom>
          </p:spPr>
        </p:pic>
        <p:pic>
          <p:nvPicPr>
            <p:cNvPr id="8" name="图片 7" descr="资源 2-8">
              <a:extLst>
                <a:ext uri="{FF2B5EF4-FFF2-40B4-BE49-F238E27FC236}">
                  <a16:creationId xmlns:a16="http://schemas.microsoft.com/office/drawing/2014/main" id="{88B24E7C-2A51-4A67-AA6D-55A4C5427A6E}"/>
                </a:ext>
              </a:extLst>
            </p:cNvPr>
            <p:cNvPicPr>
              <a:picLocks noChangeAspect="1"/>
            </p:cNvPicPr>
            <p:nvPr userDrawn="1"/>
          </p:nvPicPr>
          <p:blipFill>
            <a:blip r:embed="rId8"/>
            <a:stretch>
              <a:fillRect/>
            </a:stretch>
          </p:blipFill>
          <p:spPr>
            <a:xfrm>
              <a:off x="20758150" y="873760"/>
              <a:ext cx="2951480" cy="495935"/>
            </a:xfrm>
            <a:prstGeom prst="rect">
              <a:avLst/>
            </a:prstGeom>
          </p:spPr>
        </p:pic>
      </p:grpSp>
    </p:spTree>
    <p:extLst>
      <p:ext uri="{BB962C8B-B14F-4D97-AF65-F5344CB8AC3E}">
        <p14:creationId xmlns:p14="http://schemas.microsoft.com/office/powerpoint/2010/main" val="300904425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0.xml"/><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0.xml"/><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0.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0.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0.xml"/><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20.xml"/><Relationship Id="rId5" Type="http://schemas.openxmlformats.org/officeDocument/2006/relationships/image" Target="../media/image61.png"/><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0.xml"/><Relationship Id="rId5" Type="http://schemas.openxmlformats.org/officeDocument/2006/relationships/image" Target="../media/image69.png"/><Relationship Id="rId4" Type="http://schemas.openxmlformats.org/officeDocument/2006/relationships/image" Target="../media/image68.png"/></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20.xml"/><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20.xml"/><Relationship Id="rId4" Type="http://schemas.openxmlformats.org/officeDocument/2006/relationships/image" Target="../media/image75.png"/></Relationships>
</file>

<file path=ppt/slides/_rels/slide2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0.xml"/><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0.xml"/><Relationship Id="rId5" Type="http://schemas.openxmlformats.org/officeDocument/2006/relationships/image" Target="../media/image86.png"/><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0.xml"/><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0.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3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0.xml"/><Relationship Id="rId4" Type="http://schemas.openxmlformats.org/officeDocument/2006/relationships/image" Target="../media/image94.png"/></Relationships>
</file>

<file path=ppt/slides/_rels/slide3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0.xml"/><Relationship Id="rId5" Type="http://schemas.openxmlformats.org/officeDocument/2006/relationships/image" Target="../media/image98.png"/><Relationship Id="rId4" Type="http://schemas.openxmlformats.org/officeDocument/2006/relationships/image" Target="../media/image97.png"/></Relationships>
</file>

<file path=ppt/slides/_rels/slide3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20.xml"/><Relationship Id="rId4" Type="http://schemas.openxmlformats.org/officeDocument/2006/relationships/image" Target="../media/image103.png"/></Relationships>
</file>

<file path=ppt/slides/_rels/slide3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0.xml"/><Relationship Id="rId4" Type="http://schemas.openxmlformats.org/officeDocument/2006/relationships/image" Target="../media/image10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0.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0.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03">
            <a:extLst>
              <a:ext uri="{FF2B5EF4-FFF2-40B4-BE49-F238E27FC236}">
                <a16:creationId xmlns:a16="http://schemas.microsoft.com/office/drawing/2014/main" id="{1000B1FF-3723-404A-8FE1-37492AEDCF40}"/>
              </a:ext>
            </a:extLst>
          </p:cNvPr>
          <p:cNvSpPr txBox="1"/>
          <p:nvPr/>
        </p:nvSpPr>
        <p:spPr>
          <a:xfrm>
            <a:off x="2282036" y="3507854"/>
            <a:ext cx="4579927" cy="374407"/>
          </a:xfrm>
          <a:prstGeom prst="rect">
            <a:avLst/>
          </a:prstGeom>
        </p:spPr>
        <p:txBody>
          <a:bodyPr vert="horz" rtlCol="0" anchor="t" anchorCtr="0">
            <a:noAutofit/>
          </a:bodyPr>
          <a:lstStyle/>
          <a:p>
            <a:pPr algn="ctr" defTabSz="685800"/>
            <a:r>
              <a:rPr lang="en-US" altLang="zh-CN" spc="600" dirty="0">
                <a:solidFill>
                  <a:srgbClr val="FFFFFF"/>
                </a:solidFill>
                <a:latin typeface="微软雅黑" panose="020B0503020204020204" pitchFamily="34" charset="-122"/>
                <a:ea typeface="微软雅黑" panose="020B0503020204020204" pitchFamily="34" charset="-122"/>
              </a:rPr>
              <a:t>ITG REAL ESTATE GROUP</a:t>
            </a:r>
          </a:p>
        </p:txBody>
      </p:sp>
      <p:sp>
        <p:nvSpPr>
          <p:cNvPr id="3" name="Object 104">
            <a:extLst>
              <a:ext uri="{FF2B5EF4-FFF2-40B4-BE49-F238E27FC236}">
                <a16:creationId xmlns:a16="http://schemas.microsoft.com/office/drawing/2014/main" id="{6797DF4D-C713-499F-A1C6-1336FCC3E9B4}"/>
              </a:ext>
            </a:extLst>
          </p:cNvPr>
          <p:cNvSpPr txBox="1"/>
          <p:nvPr/>
        </p:nvSpPr>
        <p:spPr>
          <a:xfrm>
            <a:off x="1473109" y="1261239"/>
            <a:ext cx="6197780" cy="1177844"/>
          </a:xfrm>
          <a:prstGeom prst="rect">
            <a:avLst/>
          </a:prstGeom>
        </p:spPr>
        <p:txBody>
          <a:bodyPr vert="horz" rtlCol="0" anchor="t" anchorCtr="0">
            <a:noAutofit/>
          </a:bodyPr>
          <a:lstStyle/>
          <a:p>
            <a:pPr algn="ctr" defTabSz="685800">
              <a:lnSpc>
                <a:spcPct val="150000"/>
              </a:lnSpc>
            </a:pPr>
            <a:r>
              <a:rPr lang="zh-CN" altLang="en-US" sz="3600" b="1" dirty="0">
                <a:solidFill>
                  <a:srgbClr val="FFFFFF"/>
                </a:solidFill>
                <a:latin typeface="微软雅黑" panose="020B0503020204020204" pitchFamily="34" charset="-122"/>
                <a:ea typeface="微软雅黑" panose="020B0503020204020204" pitchFamily="34" charset="-122"/>
              </a:rPr>
              <a:t>安全生产文明施工标准化管理</a:t>
            </a:r>
          </a:p>
          <a:p>
            <a:pPr algn="ctr" defTabSz="685800">
              <a:lnSpc>
                <a:spcPct val="150000"/>
              </a:lnSpc>
            </a:pPr>
            <a:r>
              <a:rPr lang="zh-CN" altLang="en-US" sz="3600" b="1" dirty="0">
                <a:solidFill>
                  <a:srgbClr val="FFFFFF"/>
                </a:solidFill>
                <a:latin typeface="微软雅黑" panose="020B0503020204020204" pitchFamily="34" charset="-122"/>
                <a:ea typeface="微软雅黑" panose="020B0503020204020204" pitchFamily="34" charset="-122"/>
              </a:rPr>
              <a:t>针对性要求文件</a:t>
            </a:r>
          </a:p>
        </p:txBody>
      </p:sp>
    </p:spTree>
    <p:extLst>
      <p:ext uri="{BB962C8B-B14F-4D97-AF65-F5344CB8AC3E}">
        <p14:creationId xmlns:p14="http://schemas.microsoft.com/office/powerpoint/2010/main" val="25725438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D5A29A9-7D2C-4E8C-8FEF-9A5164134D68}"/>
              </a:ext>
            </a:extLst>
          </p:cNvPr>
          <p:cNvPicPr>
            <a:picLocks noChangeAspect="1"/>
          </p:cNvPicPr>
          <p:nvPr/>
        </p:nvPicPr>
        <p:blipFill>
          <a:blip r:embed="rId2"/>
          <a:stretch>
            <a:fillRect/>
          </a:stretch>
        </p:blipFill>
        <p:spPr>
          <a:xfrm>
            <a:off x="5714652" y="1032991"/>
            <a:ext cx="3321844" cy="1178719"/>
          </a:xfrm>
          <a:prstGeom prst="rect">
            <a:avLst/>
          </a:prstGeom>
        </p:spPr>
      </p:pic>
      <p:sp>
        <p:nvSpPr>
          <p:cNvPr id="7" name="文本框 6">
            <a:extLst>
              <a:ext uri="{FF2B5EF4-FFF2-40B4-BE49-F238E27FC236}">
                <a16:creationId xmlns:a16="http://schemas.microsoft.com/office/drawing/2014/main" id="{C4327233-5E94-4768-80B6-8809BDA8293D}"/>
              </a:ext>
            </a:extLst>
          </p:cNvPr>
          <p:cNvSpPr txBox="1"/>
          <p:nvPr/>
        </p:nvSpPr>
        <p:spPr>
          <a:xfrm>
            <a:off x="199731" y="1059582"/>
            <a:ext cx="5362638" cy="3483518"/>
          </a:xfrm>
          <a:prstGeom prst="rect">
            <a:avLst/>
          </a:prstGeom>
          <a:noFill/>
        </p:spPr>
        <p:txBody>
          <a:bodyPr wrap="square">
            <a:spAutoFit/>
          </a:bodyPr>
          <a:lstStyle/>
          <a:p>
            <a:pPr algn="just" defTabSz="685800">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外墙自牌参考尺寸：</a:t>
            </a:r>
            <a:r>
              <a:rPr lang="zh-CN" altLang="en-US" sz="1350" dirty="0">
                <a:solidFill>
                  <a:prstClr val="black"/>
                </a:solidFill>
                <a:latin typeface="微软雅黑" panose="020B0503020204020204" pitchFamily="34" charset="-122"/>
                <a:ea typeface="微软雅黑" panose="020B0503020204020204" pitchFamily="34" charset="-122"/>
              </a:rPr>
              <a:t>背景尺寸为</a:t>
            </a:r>
            <a:r>
              <a:rPr lang="en-US" altLang="zh-CN" sz="1350" dirty="0">
                <a:solidFill>
                  <a:prstClr val="black"/>
                </a:solidFill>
                <a:latin typeface="微软雅黑" panose="020B0503020204020204" pitchFamily="34" charset="-122"/>
                <a:ea typeface="微软雅黑" panose="020B0503020204020204" pitchFamily="34" charset="-122"/>
              </a:rPr>
              <a:t>17m*5m</a:t>
            </a:r>
            <a:r>
              <a:rPr lang="zh-CN" altLang="en-US" sz="1350" dirty="0">
                <a:solidFill>
                  <a:prstClr val="black"/>
                </a:solidFill>
                <a:latin typeface="微软雅黑" panose="020B0503020204020204" pitchFamily="34" charset="-122"/>
                <a:ea typeface="微软雅黑" panose="020B0503020204020204" pitchFamily="34" charset="-122"/>
              </a:rPr>
              <a:t>，标识尺寸为</a:t>
            </a:r>
            <a:r>
              <a:rPr lang="en-US" altLang="zh-CN" sz="1350" dirty="0">
                <a:solidFill>
                  <a:prstClr val="black"/>
                </a:solidFill>
                <a:latin typeface="微软雅黑" panose="020B0503020204020204" pitchFamily="34" charset="-122"/>
                <a:ea typeface="微软雅黑" panose="020B0503020204020204" pitchFamily="34" charset="-122"/>
              </a:rPr>
              <a:t>14.4m*2.4m</a:t>
            </a:r>
            <a:r>
              <a:rPr lang="zh-CN" altLang="en-US" sz="1350" dirty="0">
                <a:solidFill>
                  <a:prstClr val="black"/>
                </a:solidFill>
                <a:latin typeface="微软雅黑" panose="020B0503020204020204" pitchFamily="34" charset="-122"/>
                <a:ea typeface="微软雅黑" panose="020B0503020204020204" pitchFamily="34" charset="-122"/>
              </a:rPr>
              <a:t>，标识与边缘距离为</a:t>
            </a:r>
            <a:r>
              <a:rPr lang="en-US" altLang="zh-CN" sz="1350" dirty="0">
                <a:solidFill>
                  <a:prstClr val="black"/>
                </a:solidFill>
                <a:latin typeface="微软雅黑" panose="020B0503020204020204" pitchFamily="34" charset="-122"/>
                <a:ea typeface="微软雅黑" panose="020B0503020204020204" pitchFamily="34" charset="-122"/>
              </a:rPr>
              <a:t>1.3m</a:t>
            </a:r>
            <a:r>
              <a:rPr lang="zh-CN" altLang="en-US" sz="1350" dirty="0">
                <a:solidFill>
                  <a:prstClr val="black"/>
                </a:solidFill>
                <a:latin typeface="微软雅黑" panose="020B0503020204020204" pitchFamily="34" charset="-122"/>
                <a:ea typeface="微软雅黑" panose="020B0503020204020204" pitchFamily="34" charset="-122"/>
              </a:rPr>
              <a:t>。施工现场可根据爬架外立面实际情况按参考尺寸比例调整爬架字牌大小。</a:t>
            </a:r>
            <a:endParaRPr lang="en-US" altLang="zh-CN" sz="1350" dirty="0">
              <a:solidFill>
                <a:prstClr val="black"/>
              </a:solidFill>
              <a:latin typeface="微软雅黑" panose="020B0503020204020204" pitchFamily="34" charset="-122"/>
              <a:ea typeface="微软雅黑" panose="020B0503020204020204" pitchFamily="34" charset="-122"/>
            </a:endParaRPr>
          </a:p>
          <a:p>
            <a:pPr algn="just" defTabSz="685800">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颜色规范：</a:t>
            </a:r>
            <a:r>
              <a:rPr lang="zh-CN" altLang="en-US" sz="1350" dirty="0">
                <a:solidFill>
                  <a:prstClr val="black"/>
                </a:solidFill>
                <a:latin typeface="微软雅黑" panose="020B0503020204020204" pitchFamily="34" charset="-122"/>
                <a:ea typeface="微软雅黑" panose="020B0503020204020204" pitchFamily="34" charset="-122"/>
              </a:rPr>
              <a:t>红底白字，颜色按规定标准色、辅助色应用。</a:t>
            </a:r>
            <a:endParaRPr lang="en-US" altLang="zh-CN" sz="1350" dirty="0">
              <a:solidFill>
                <a:prstClr val="black"/>
              </a:solidFill>
              <a:latin typeface="微软雅黑" panose="020B0503020204020204" pitchFamily="34" charset="-122"/>
              <a:ea typeface="微软雅黑" panose="020B0503020204020204" pitchFamily="34" charset="-122"/>
            </a:endParaRPr>
          </a:p>
          <a:p>
            <a:pPr algn="just" defTabSz="685800">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设置位置：</a:t>
            </a:r>
            <a:r>
              <a:rPr lang="zh-CN" altLang="en-US" sz="1350" dirty="0">
                <a:solidFill>
                  <a:prstClr val="black"/>
                </a:solidFill>
                <a:latin typeface="微软雅黑" panose="020B0503020204020204" pitchFamily="34" charset="-122"/>
                <a:ea typeface="微软雅黑" panose="020B0503020204020204" pitchFamily="34" charset="-122"/>
              </a:rPr>
              <a:t>脚手架字牌应设置在当面外架的居中位置，且靠近主要市政道路一侧显眼位置，避免被塔吊标准节等遮挡。</a:t>
            </a:r>
            <a:endParaRPr lang="en-US" altLang="zh-CN" sz="1350" dirty="0">
              <a:solidFill>
                <a:prstClr val="black"/>
              </a:solidFill>
              <a:latin typeface="微软雅黑" panose="020B0503020204020204" pitchFamily="34" charset="-122"/>
              <a:ea typeface="微软雅黑" panose="020B0503020204020204" pitchFamily="34" charset="-122"/>
            </a:endParaRPr>
          </a:p>
          <a:p>
            <a:pPr algn="just" defTabSz="685800">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rPr>
              <a:t>制作要求：</a:t>
            </a:r>
            <a:r>
              <a:rPr lang="zh-CN" altLang="en-US" sz="1350" dirty="0">
                <a:solidFill>
                  <a:prstClr val="black"/>
                </a:solidFill>
                <a:latin typeface="微软雅黑" panose="020B0503020204020204" pitchFamily="34" charset="-122"/>
                <a:ea typeface="微软雅黑" panose="020B0503020204020204" pitchFamily="34" charset="-122"/>
              </a:rPr>
              <a:t>爬架生产前须提前沟通联系爬架生产单位提前确定位置并在相应的外侧安全立网上进行喷涂，现场根据施工进度进行拼装。钢管脚手架采用喷绘布制作时，喷绘布内侧须设置钢骨架进行支撑，保证喷绘布绷紧，并与钢管脚手架之间固定牢固，钢管脚手架设置字牌的位置须增加设置刚性连墙点。</a:t>
            </a:r>
            <a:endParaRPr lang="en-US" altLang="zh-CN" sz="1350" dirty="0">
              <a:solidFill>
                <a:prstClr val="black"/>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id="{68305E27-D15A-4C1D-892D-761A44898F62}"/>
              </a:ext>
            </a:extLst>
          </p:cNvPr>
          <p:cNvPicPr>
            <a:picLocks noChangeAspect="1"/>
          </p:cNvPicPr>
          <p:nvPr/>
        </p:nvPicPr>
        <p:blipFill>
          <a:blip r:embed="rId3"/>
          <a:stretch>
            <a:fillRect/>
          </a:stretch>
        </p:blipFill>
        <p:spPr>
          <a:xfrm>
            <a:off x="5805109" y="2339686"/>
            <a:ext cx="3093244" cy="2200275"/>
          </a:xfrm>
          <a:prstGeom prst="rect">
            <a:avLst/>
          </a:prstGeom>
          <a:effectLst/>
        </p:spPr>
      </p:pic>
      <p:sp>
        <p:nvSpPr>
          <p:cNvPr id="12" name="文本框 11">
            <a:extLst>
              <a:ext uri="{FF2B5EF4-FFF2-40B4-BE49-F238E27FC236}">
                <a16:creationId xmlns:a16="http://schemas.microsoft.com/office/drawing/2014/main" id="{53C8DB68-A186-42B8-8A19-C9C5408F42CD}"/>
              </a:ext>
            </a:extLst>
          </p:cNvPr>
          <p:cNvSpPr txBox="1"/>
          <p:nvPr/>
        </p:nvSpPr>
        <p:spPr>
          <a:xfrm>
            <a:off x="199731" y="699542"/>
            <a:ext cx="2068013"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工地爬架、外架字牌</a:t>
            </a:r>
          </a:p>
        </p:txBody>
      </p:sp>
      <p:sp>
        <p:nvSpPr>
          <p:cNvPr id="6" name="Text Box 101">
            <a:extLst>
              <a:ext uri="{FF2B5EF4-FFF2-40B4-BE49-F238E27FC236}">
                <a16:creationId xmlns:a16="http://schemas.microsoft.com/office/drawing/2014/main" id="{3C5CCDF0-0D16-452A-BFF0-8FF01B2D80F6}"/>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3575806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1">
            <a:extLst>
              <a:ext uri="{FF2B5EF4-FFF2-40B4-BE49-F238E27FC236}">
                <a16:creationId xmlns:a16="http://schemas.microsoft.com/office/drawing/2014/main" id="{1426A193-B76E-486F-9454-8014A12E9A34}"/>
              </a:ext>
            </a:extLst>
          </p:cNvPr>
          <p:cNvSpPr/>
          <p:nvPr/>
        </p:nvSpPr>
        <p:spPr>
          <a:xfrm>
            <a:off x="251520" y="229495"/>
            <a:ext cx="2520280"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二、安全管理组织架构</a:t>
            </a:r>
          </a:p>
        </p:txBody>
      </p:sp>
      <p:sp>
        <p:nvSpPr>
          <p:cNvPr id="5" name="文本框 4">
            <a:extLst>
              <a:ext uri="{FF2B5EF4-FFF2-40B4-BE49-F238E27FC236}">
                <a16:creationId xmlns:a16="http://schemas.microsoft.com/office/drawing/2014/main" id="{34D036A1-82EC-4DC8-A4E6-A31861761D90}"/>
              </a:ext>
            </a:extLst>
          </p:cNvPr>
          <p:cNvSpPr txBox="1"/>
          <p:nvPr/>
        </p:nvSpPr>
        <p:spPr>
          <a:xfrm>
            <a:off x="85854" y="915566"/>
            <a:ext cx="9073008" cy="1536062"/>
          </a:xfrm>
          <a:prstGeom prst="rect">
            <a:avLst/>
          </a:prstGeom>
          <a:noFill/>
        </p:spPr>
        <p:txBody>
          <a:bodyPr wrap="square" rtlCol="0" anchor="t">
            <a:spAutoFit/>
          </a:bodyPr>
          <a:lstStyle/>
          <a:p>
            <a:pPr>
              <a:lnSpc>
                <a:spcPts val="2300"/>
              </a:lnSpc>
              <a:spcBef>
                <a:spcPts val="600"/>
              </a:spcBef>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施工单位应</a:t>
            </a:r>
            <a:r>
              <a:rPr lang="zh-CN" altLang="en-US" sz="1400" dirty="0">
                <a:latin typeface="微软雅黑" panose="020B0503020204020204" pitchFamily="34" charset="-122"/>
                <a:ea typeface="微软雅黑" panose="020B0503020204020204" pitchFamily="34" charset="-122"/>
                <a:sym typeface="+mn-ea"/>
              </a:rPr>
              <a:t>配备</a:t>
            </a:r>
            <a:r>
              <a:rPr lang="zh-CN" altLang="en-US" sz="1400" dirty="0">
                <a:solidFill>
                  <a:srgbClr val="C00000"/>
                </a:solidFill>
                <a:latin typeface="微软雅黑" panose="020B0503020204020204" pitchFamily="34" charset="-122"/>
                <a:ea typeface="微软雅黑" panose="020B0503020204020204" pitchFamily="34" charset="-122"/>
                <a:sym typeface="+mn-ea"/>
              </a:rPr>
              <a:t>不少于国家规定数量</a:t>
            </a:r>
            <a:r>
              <a:rPr lang="zh-CN" altLang="en-US" sz="1400" dirty="0">
                <a:latin typeface="微软雅黑" panose="020B0503020204020204" pitchFamily="34" charset="-122"/>
                <a:ea typeface="微软雅黑" panose="020B0503020204020204" pitchFamily="34" charset="-122"/>
                <a:sym typeface="+mn-ea"/>
              </a:rPr>
              <a:t>的专职安全员并</a:t>
            </a:r>
            <a:r>
              <a:rPr lang="zh-CN" altLang="en-US" sz="1400" dirty="0">
                <a:solidFill>
                  <a:srgbClr val="C00000"/>
                </a:solidFill>
                <a:latin typeface="微软雅黑" panose="020B0503020204020204" pitchFamily="34" charset="-122"/>
                <a:ea typeface="微软雅黑" panose="020B0503020204020204" pitchFamily="34" charset="-122"/>
                <a:sym typeface="+mn-ea"/>
              </a:rPr>
              <a:t>持证上岗</a:t>
            </a:r>
            <a:r>
              <a:rPr lang="zh-CN" altLang="en-US" sz="1400" dirty="0">
                <a:latin typeface="微软雅黑" panose="020B0503020204020204" pitchFamily="34" charset="-122"/>
                <a:ea typeface="微软雅黑" panose="020B0503020204020204" pitchFamily="34" charset="-122"/>
                <a:sym typeface="+mn-ea"/>
              </a:rPr>
              <a:t>；监理单位配备项目安全监理；如安全管理人员配备地方标准高于国家标准，遵照地方标准执行；</a:t>
            </a:r>
            <a:endParaRPr lang="zh-CN" altLang="en-US" sz="1400" b="0" dirty="0">
              <a:solidFill>
                <a:schemeClr val="tx1"/>
              </a:solidFill>
              <a:latin typeface="微软雅黑" panose="020B0503020204020204" pitchFamily="34" charset="-122"/>
              <a:ea typeface="微软雅黑" panose="020B0503020204020204" pitchFamily="34" charset="-122"/>
              <a:sym typeface="+mn-ea"/>
            </a:endParaRPr>
          </a:p>
          <a:p>
            <a:pPr algn="l" fontAlgn="auto">
              <a:lnSpc>
                <a:spcPts val="2300"/>
              </a:lnSpc>
              <a:spcBef>
                <a:spcPts val="0"/>
              </a:spcBef>
              <a:buNone/>
            </a:pPr>
            <a:r>
              <a:rPr lang="zh-CN" altLang="en-US" sz="1400" dirty="0">
                <a:latin typeface="微软雅黑" panose="020B0503020204020204" pitchFamily="34" charset="-122"/>
                <a:ea typeface="微软雅黑" panose="020B0503020204020204" pitchFamily="34" charset="-122"/>
                <a:sym typeface="+mn-ea"/>
              </a:rPr>
              <a:t>  </a:t>
            </a:r>
            <a:r>
              <a:rPr lang="en-US" altLang="zh-CN" sz="1400" dirty="0">
                <a:latin typeface="微软雅黑" panose="020B0503020204020204" pitchFamily="34" charset="-122"/>
                <a:ea typeface="微软雅黑" panose="020B0503020204020204" pitchFamily="34" charset="-122"/>
                <a:sym typeface="+mn-ea"/>
              </a:rPr>
              <a:t>2.</a:t>
            </a:r>
            <a:r>
              <a:rPr lang="zh-CN" altLang="en-US" sz="1400" dirty="0">
                <a:latin typeface="微软雅黑" panose="020B0503020204020204" pitchFamily="34" charset="-122"/>
                <a:ea typeface="微软雅黑" panose="020B0503020204020204" pitchFamily="34" charset="-122"/>
                <a:sym typeface="+mn-ea"/>
              </a:rPr>
              <a:t>施工单位专职安全管理人员、安全监理应具备符合岗位要求的管理经验和技术能力，不合格的应更换；</a:t>
            </a:r>
            <a:endParaRPr lang="zh-CN" altLang="en-US" sz="1400" b="0" dirty="0">
              <a:solidFill>
                <a:schemeClr val="tx1"/>
              </a:solidFill>
              <a:latin typeface="微软雅黑" panose="020B0503020204020204" pitchFamily="34" charset="-122"/>
              <a:ea typeface="微软雅黑" panose="020B0503020204020204" pitchFamily="34" charset="-122"/>
              <a:sym typeface="+mn-ea"/>
            </a:endParaRPr>
          </a:p>
          <a:p>
            <a:pPr>
              <a:lnSpc>
                <a:spcPts val="2300"/>
              </a:lnSpc>
            </a:pPr>
            <a:r>
              <a:rPr lang="zh-CN" altLang="en-US" sz="1400" dirty="0">
                <a:latin typeface="微软雅黑" panose="020B0503020204020204" pitchFamily="34" charset="-122"/>
                <a:ea typeface="微软雅黑" panose="020B0503020204020204" pitchFamily="34" charset="-122"/>
                <a:sym typeface="+mn-ea"/>
              </a:rPr>
              <a:t>  </a:t>
            </a:r>
            <a:r>
              <a:rPr lang="en-US" altLang="zh-CN" sz="1400" dirty="0">
                <a:latin typeface="微软雅黑" panose="020B0503020204020204" pitchFamily="34" charset="-122"/>
                <a:ea typeface="微软雅黑" panose="020B0503020204020204" pitchFamily="34" charset="-122"/>
                <a:sym typeface="+mn-ea"/>
              </a:rPr>
              <a:t>3.</a:t>
            </a:r>
            <a:r>
              <a:rPr lang="zh-CN" altLang="en-US" sz="1400" dirty="0">
                <a:latin typeface="微软雅黑" panose="020B0503020204020204" pitchFamily="34" charset="-122"/>
                <a:ea typeface="微软雅黑" panose="020B0503020204020204" pitchFamily="34" charset="-122"/>
                <a:sym typeface="+mn-ea"/>
              </a:rPr>
              <a:t>项目应核查施工单位安全员、监理单位安全监理有效</a:t>
            </a:r>
            <a:r>
              <a:rPr lang="zh-CN" altLang="en-US" sz="1400" dirty="0">
                <a:solidFill>
                  <a:srgbClr val="C00000"/>
                </a:solidFill>
                <a:latin typeface="微软雅黑" panose="020B0503020204020204" pitchFamily="34" charset="-122"/>
                <a:ea typeface="微软雅黑" panose="020B0503020204020204" pitchFamily="34" charset="-122"/>
                <a:sym typeface="+mn-ea"/>
              </a:rPr>
              <a:t>履职记录</a:t>
            </a:r>
            <a:r>
              <a:rPr lang="zh-CN" altLang="en-US" sz="1400" dirty="0">
                <a:latin typeface="微软雅黑" panose="020B0503020204020204" pitchFamily="34" charset="-122"/>
                <a:ea typeface="微软雅黑" panose="020B0503020204020204" pitchFamily="34" charset="-122"/>
                <a:sym typeface="+mn-ea"/>
              </a:rPr>
              <a:t>，要求责任单位更换履职不到位的安全管理人员；</a:t>
            </a:r>
          </a:p>
          <a:p>
            <a:pPr algn="l" fontAlgn="auto">
              <a:lnSpc>
                <a:spcPts val="2300"/>
              </a:lnSpc>
              <a:spcBef>
                <a:spcPts val="0"/>
              </a:spcBef>
              <a:buNone/>
            </a:pPr>
            <a:r>
              <a:rPr lang="zh-CN" altLang="en-US" sz="1400" dirty="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sym typeface="+mn-ea"/>
              </a:rPr>
              <a:t>4.</a:t>
            </a:r>
            <a:r>
              <a:rPr lang="zh-CN" altLang="en-US" sz="1400" dirty="0">
                <a:latin typeface="微软雅黑" panose="020B0503020204020204" pitchFamily="34" charset="-122"/>
                <a:ea typeface="微软雅黑" panose="020B0503020204020204" pitchFamily="34" charset="-122"/>
                <a:sym typeface="+mn-ea"/>
              </a:rPr>
              <a:t>施工单位组织架构应含甲指分包，建设单位项目部</a:t>
            </a:r>
            <a:r>
              <a:rPr lang="zh-CN" altLang="en-US" sz="1400" dirty="0">
                <a:solidFill>
                  <a:srgbClr val="C00000"/>
                </a:solidFill>
                <a:latin typeface="微软雅黑" panose="020B0503020204020204" pitchFamily="34" charset="-122"/>
                <a:ea typeface="微软雅黑" panose="020B0503020204020204" pitchFamily="34" charset="-122"/>
                <a:sym typeface="+mn-ea"/>
              </a:rPr>
              <a:t>组织架构</a:t>
            </a:r>
            <a:r>
              <a:rPr lang="zh-CN" altLang="en-US" sz="1400" dirty="0">
                <a:latin typeface="微软雅黑" panose="020B0503020204020204" pitchFamily="34" charset="-122"/>
                <a:ea typeface="微软雅黑" panose="020B0503020204020204" pitchFamily="34" charset="-122"/>
                <a:sym typeface="+mn-ea"/>
              </a:rPr>
              <a:t>，应成立以项目总为组织的安全生产小组。</a:t>
            </a:r>
          </a:p>
        </p:txBody>
      </p:sp>
      <p:graphicFrame>
        <p:nvGraphicFramePr>
          <p:cNvPr id="9" name="表格 9">
            <a:extLst>
              <a:ext uri="{FF2B5EF4-FFF2-40B4-BE49-F238E27FC236}">
                <a16:creationId xmlns:a16="http://schemas.microsoft.com/office/drawing/2014/main" id="{B378CCAB-FE46-4A05-9B0A-34469B35E18E}"/>
              </a:ext>
            </a:extLst>
          </p:cNvPr>
          <p:cNvGraphicFramePr>
            <a:graphicFrameLocks noGrp="1"/>
          </p:cNvGraphicFramePr>
          <p:nvPr/>
        </p:nvGraphicFramePr>
        <p:xfrm>
          <a:off x="251520" y="2571750"/>
          <a:ext cx="3528392" cy="1825986"/>
        </p:xfrm>
        <a:graphic>
          <a:graphicData uri="http://schemas.openxmlformats.org/drawingml/2006/table">
            <a:tbl>
              <a:tblPr firstRow="1" bandRow="1">
                <a:tableStyleId>{5C22544A-7EE6-4342-B048-85BDC9FD1C3A}</a:tableStyleId>
              </a:tblPr>
              <a:tblGrid>
                <a:gridCol w="1152128">
                  <a:extLst>
                    <a:ext uri="{9D8B030D-6E8A-4147-A177-3AD203B41FA5}">
                      <a16:colId xmlns:a16="http://schemas.microsoft.com/office/drawing/2014/main" val="1929828705"/>
                    </a:ext>
                  </a:extLst>
                </a:gridCol>
                <a:gridCol w="864096">
                  <a:extLst>
                    <a:ext uri="{9D8B030D-6E8A-4147-A177-3AD203B41FA5}">
                      <a16:colId xmlns:a16="http://schemas.microsoft.com/office/drawing/2014/main" val="496453305"/>
                    </a:ext>
                  </a:extLst>
                </a:gridCol>
                <a:gridCol w="1512168">
                  <a:extLst>
                    <a:ext uri="{9D8B030D-6E8A-4147-A177-3AD203B41FA5}">
                      <a16:colId xmlns:a16="http://schemas.microsoft.com/office/drawing/2014/main" val="2597248061"/>
                    </a:ext>
                  </a:extLst>
                </a:gridCol>
              </a:tblGrid>
              <a:tr h="477197">
                <a:tc>
                  <a:txBody>
                    <a:bodyPr/>
                    <a:lstStyle/>
                    <a:p>
                      <a:pPr algn="ctr"/>
                      <a:r>
                        <a:rPr lang="zh-CN" altLang="en-US" sz="1100" dirty="0">
                          <a:latin typeface="微软雅黑" panose="020B0503020204020204" pitchFamily="34" charset="-122"/>
                          <a:ea typeface="微软雅黑" panose="020B0503020204020204" pitchFamily="34" charset="-122"/>
                        </a:rPr>
                        <a:t>工程类别</a:t>
                      </a: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配备范围</a:t>
                      </a: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配备标准</a:t>
                      </a:r>
                    </a:p>
                  </a:txBody>
                  <a:tcPr anchor="ctr"/>
                </a:tc>
                <a:extLst>
                  <a:ext uri="{0D108BD9-81ED-4DB2-BD59-A6C34878D82A}">
                    <a16:rowId xmlns:a16="http://schemas.microsoft.com/office/drawing/2014/main" val="157771588"/>
                  </a:ext>
                </a:extLst>
              </a:tr>
              <a:tr h="370840">
                <a:tc rowSpan="3">
                  <a:txBody>
                    <a:bodyPr/>
                    <a:lstStyle/>
                    <a:p>
                      <a:pPr algn="ctr"/>
                      <a:r>
                        <a:rPr lang="zh-CN" altLang="en-US" sz="1100" dirty="0">
                          <a:latin typeface="微软雅黑" panose="020B0503020204020204" pitchFamily="34" charset="-122"/>
                          <a:ea typeface="微软雅黑" panose="020B0503020204020204" pitchFamily="34" charset="-122"/>
                        </a:rPr>
                        <a:t>建筑工程、装修工程按建筑面积配置</a:t>
                      </a:r>
                    </a:p>
                  </a:txBody>
                  <a:tcPr anchor="ctr"/>
                </a:tc>
                <a:tc>
                  <a:txBody>
                    <a:bodyPr/>
                    <a:lstStyle/>
                    <a:p>
                      <a:pPr algn="ct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万㎡以下 </a:t>
                      </a: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不少于</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人</a:t>
                      </a:r>
                    </a:p>
                  </a:txBody>
                  <a:tcPr anchor="ctr"/>
                </a:tc>
                <a:extLst>
                  <a:ext uri="{0D108BD9-81ED-4DB2-BD59-A6C34878D82A}">
                    <a16:rowId xmlns:a16="http://schemas.microsoft.com/office/drawing/2014/main" val="1410833758"/>
                  </a:ext>
                </a:extLst>
              </a:tr>
              <a:tr h="383589">
                <a:tc vMerge="1">
                  <a:txBody>
                    <a:bodyPr/>
                    <a:lstStyle/>
                    <a:p>
                      <a:endParaRPr lang="zh-CN" altLang="en-US"/>
                    </a:p>
                  </a:txBody>
                  <a:tcPr/>
                </a:tc>
                <a:tc>
                  <a:txBody>
                    <a:bodyPr/>
                    <a:lstStyle/>
                    <a:p>
                      <a:pPr algn="ct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万</a:t>
                      </a: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万㎡</a:t>
                      </a: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不少于</a:t>
                      </a: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人</a:t>
                      </a:r>
                    </a:p>
                  </a:txBody>
                  <a:tcPr anchor="ctr"/>
                </a:tc>
                <a:extLst>
                  <a:ext uri="{0D108BD9-81ED-4DB2-BD59-A6C34878D82A}">
                    <a16:rowId xmlns:a16="http://schemas.microsoft.com/office/drawing/2014/main" val="276809105"/>
                  </a:ext>
                </a:extLst>
              </a:tr>
              <a:tr h="509309">
                <a:tc vMerge="1">
                  <a:txBody>
                    <a:bodyPr/>
                    <a:lstStyle/>
                    <a:p>
                      <a:endParaRPr lang="zh-CN" altLang="en-US" dirty="0"/>
                    </a:p>
                  </a:txBody>
                  <a:tcPr/>
                </a:tc>
                <a:tc>
                  <a:txBody>
                    <a:bodyPr/>
                    <a:lstStyle/>
                    <a:p>
                      <a:pPr algn="ctr"/>
                      <a:r>
                        <a:rPr lang="en-US" altLang="zh-CN" sz="1100" dirty="0">
                          <a:latin typeface="微软雅黑" panose="020B0503020204020204" pitchFamily="34" charset="-122"/>
                          <a:ea typeface="微软雅黑" panose="020B0503020204020204" pitchFamily="34" charset="-122"/>
                        </a:rPr>
                        <a:t>5</a:t>
                      </a:r>
                      <a:r>
                        <a:rPr lang="zh-CN" altLang="en-US" sz="1100" dirty="0">
                          <a:latin typeface="微软雅黑" panose="020B0503020204020204" pitchFamily="34" charset="-122"/>
                          <a:ea typeface="微软雅黑" panose="020B0503020204020204" pitchFamily="34" charset="-122"/>
                        </a:rPr>
                        <a:t>万㎡以上</a:t>
                      </a: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不少于</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人，且按专业配备专职安全生产管理人员</a:t>
                      </a:r>
                    </a:p>
                  </a:txBody>
                  <a:tcPr anchor="ctr"/>
                </a:tc>
                <a:extLst>
                  <a:ext uri="{0D108BD9-81ED-4DB2-BD59-A6C34878D82A}">
                    <a16:rowId xmlns:a16="http://schemas.microsoft.com/office/drawing/2014/main" val="3020919303"/>
                  </a:ext>
                </a:extLst>
              </a:tr>
            </a:tbl>
          </a:graphicData>
        </a:graphic>
      </p:graphicFrame>
      <p:sp>
        <p:nvSpPr>
          <p:cNvPr id="11" name="文本框 10">
            <a:extLst>
              <a:ext uri="{FF2B5EF4-FFF2-40B4-BE49-F238E27FC236}">
                <a16:creationId xmlns:a16="http://schemas.microsoft.com/office/drawing/2014/main" id="{F02A99CD-AC48-4FD9-BA33-5E11403CB20D}"/>
              </a:ext>
            </a:extLst>
          </p:cNvPr>
          <p:cNvSpPr txBox="1"/>
          <p:nvPr/>
        </p:nvSpPr>
        <p:spPr>
          <a:xfrm>
            <a:off x="395536" y="4444620"/>
            <a:ext cx="3240360" cy="276999"/>
          </a:xfrm>
          <a:prstGeom prst="rect">
            <a:avLst/>
          </a:prstGeom>
          <a:solidFill>
            <a:schemeClr val="bg1">
              <a:lumMod val="85000"/>
            </a:schemeClr>
          </a:solidFill>
        </p:spPr>
        <p:txBody>
          <a:bodyPr wrap="square">
            <a:spAutoFit/>
          </a:bodyPr>
          <a:lstStyle/>
          <a:p>
            <a:pPr algn="ctr"/>
            <a:r>
              <a:rPr lang="zh-CN" altLang="en-US" sz="1200" b="1" dirty="0">
                <a:solidFill>
                  <a:srgbClr val="C00000"/>
                </a:solidFill>
                <a:latin typeface="微软雅黑" panose="020B0503020204020204" pitchFamily="34" charset="-122"/>
                <a:ea typeface="微软雅黑" panose="020B0503020204020204" pitchFamily="34" charset="-122"/>
              </a:rPr>
              <a:t>总包</a:t>
            </a:r>
            <a:r>
              <a:rPr lang="zh-CN" altLang="en-US" sz="1200" dirty="0">
                <a:latin typeface="微软雅黑" panose="020B0503020204020204" pitchFamily="34" charset="-122"/>
                <a:ea typeface="微软雅黑" panose="020B0503020204020204" pitchFamily="34" charset="-122"/>
              </a:rPr>
              <a:t>单位项目专职安全生产管理人员配备标准</a:t>
            </a:r>
          </a:p>
        </p:txBody>
      </p:sp>
      <p:graphicFrame>
        <p:nvGraphicFramePr>
          <p:cNvPr id="13" name="表格 13">
            <a:extLst>
              <a:ext uri="{FF2B5EF4-FFF2-40B4-BE49-F238E27FC236}">
                <a16:creationId xmlns:a16="http://schemas.microsoft.com/office/drawing/2014/main" id="{7AC962BD-BD0C-4136-A142-BA44F5861427}"/>
              </a:ext>
            </a:extLst>
          </p:cNvPr>
          <p:cNvGraphicFramePr>
            <a:graphicFrameLocks noGrp="1"/>
          </p:cNvGraphicFramePr>
          <p:nvPr/>
        </p:nvGraphicFramePr>
        <p:xfrm>
          <a:off x="4067944" y="2571750"/>
          <a:ext cx="4896544" cy="1813560"/>
        </p:xfrm>
        <a:graphic>
          <a:graphicData uri="http://schemas.openxmlformats.org/drawingml/2006/table">
            <a:tbl>
              <a:tblPr firstRow="1" bandRow="1">
                <a:tableStyleId>{5C22544A-7EE6-4342-B048-85BDC9FD1C3A}</a:tableStyleId>
              </a:tblPr>
              <a:tblGrid>
                <a:gridCol w="864096">
                  <a:extLst>
                    <a:ext uri="{9D8B030D-6E8A-4147-A177-3AD203B41FA5}">
                      <a16:colId xmlns:a16="http://schemas.microsoft.com/office/drawing/2014/main" val="842401160"/>
                    </a:ext>
                  </a:extLst>
                </a:gridCol>
                <a:gridCol w="1368152">
                  <a:extLst>
                    <a:ext uri="{9D8B030D-6E8A-4147-A177-3AD203B41FA5}">
                      <a16:colId xmlns:a16="http://schemas.microsoft.com/office/drawing/2014/main" val="2977742581"/>
                    </a:ext>
                  </a:extLst>
                </a:gridCol>
                <a:gridCol w="2664296">
                  <a:extLst>
                    <a:ext uri="{9D8B030D-6E8A-4147-A177-3AD203B41FA5}">
                      <a16:colId xmlns:a16="http://schemas.microsoft.com/office/drawing/2014/main" val="1154406270"/>
                    </a:ext>
                  </a:extLst>
                </a:gridCol>
              </a:tblGrid>
              <a:tr h="148410">
                <a:tc>
                  <a:txBody>
                    <a:bodyPr/>
                    <a:lstStyle/>
                    <a:p>
                      <a:pPr algn="ctr"/>
                      <a:r>
                        <a:rPr lang="zh-CN" altLang="en-US" sz="1200" dirty="0">
                          <a:latin typeface="微软雅黑" panose="020B0503020204020204" pitchFamily="34" charset="-122"/>
                          <a:ea typeface="微软雅黑" panose="020B0503020204020204" pitchFamily="34" charset="-122"/>
                        </a:rPr>
                        <a:t>分包类别</a:t>
                      </a:r>
                    </a:p>
                  </a:txBody>
                  <a:tcPr/>
                </a:tc>
                <a:tc>
                  <a:txBody>
                    <a:bodyPr/>
                    <a:lstStyle/>
                    <a:p>
                      <a:pPr algn="ctr"/>
                      <a:r>
                        <a:rPr lang="zh-CN" altLang="en-US" sz="1200" dirty="0">
                          <a:latin typeface="微软雅黑" panose="020B0503020204020204" pitchFamily="34" charset="-122"/>
                          <a:ea typeface="微软雅黑" panose="020B0503020204020204" pitchFamily="34" charset="-122"/>
                        </a:rPr>
                        <a:t>配备范围</a:t>
                      </a:r>
                    </a:p>
                  </a:txBody>
                  <a:tcPr/>
                </a:tc>
                <a:tc>
                  <a:txBody>
                    <a:bodyPr/>
                    <a:lstStyle/>
                    <a:p>
                      <a:pPr algn="ctr"/>
                      <a:r>
                        <a:rPr lang="zh-CN" altLang="en-US" sz="1200" dirty="0">
                          <a:latin typeface="微软雅黑" panose="020B0503020204020204" pitchFamily="34" charset="-122"/>
                          <a:ea typeface="微软雅黑" panose="020B0503020204020204" pitchFamily="34" charset="-122"/>
                        </a:rPr>
                        <a:t>配备标准</a:t>
                      </a:r>
                    </a:p>
                  </a:txBody>
                  <a:tcPr/>
                </a:tc>
                <a:extLst>
                  <a:ext uri="{0D108BD9-81ED-4DB2-BD59-A6C34878D82A}">
                    <a16:rowId xmlns:a16="http://schemas.microsoft.com/office/drawing/2014/main" val="1490486669"/>
                  </a:ext>
                </a:extLst>
              </a:tr>
              <a:tr h="291013">
                <a:tc>
                  <a:txBody>
                    <a:bodyPr/>
                    <a:lstStyle/>
                    <a:p>
                      <a:pPr algn="ctr"/>
                      <a:r>
                        <a:rPr lang="zh-CN" altLang="en-US" sz="1100" dirty="0">
                          <a:latin typeface="微软雅黑" panose="020B0503020204020204" pitchFamily="34" charset="-122"/>
                          <a:ea typeface="微软雅黑" panose="020B0503020204020204" pitchFamily="34" charset="-122"/>
                        </a:rPr>
                        <a:t>专业承包单位</a:t>
                      </a:r>
                    </a:p>
                  </a:txBody>
                  <a:tcPr anchor="ctr"/>
                </a:tc>
                <a:tc>
                  <a:txBody>
                    <a:bodyPr/>
                    <a:lstStyle/>
                    <a:p>
                      <a:pPr algn="ct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至少</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人，并根据所承担的分部分项工程的工程量和施工危险程度增加</a:t>
                      </a:r>
                    </a:p>
                  </a:txBody>
                  <a:tcPr anchor="ctr"/>
                </a:tc>
                <a:extLst>
                  <a:ext uri="{0D108BD9-81ED-4DB2-BD59-A6C34878D82A}">
                    <a16:rowId xmlns:a16="http://schemas.microsoft.com/office/drawing/2014/main" val="753172474"/>
                  </a:ext>
                </a:extLst>
              </a:tr>
              <a:tr h="136197">
                <a:tc rowSpan="3">
                  <a:txBody>
                    <a:bodyPr/>
                    <a:lstStyle/>
                    <a:p>
                      <a:pPr algn="ctr"/>
                      <a:r>
                        <a:rPr lang="zh-CN" altLang="en-US" sz="1100" dirty="0">
                          <a:latin typeface="微软雅黑" panose="020B0503020204020204" pitchFamily="34" charset="-122"/>
                          <a:ea typeface="微软雅黑" panose="020B0503020204020204" pitchFamily="34" charset="-122"/>
                        </a:rPr>
                        <a:t>劳务分包单位</a:t>
                      </a: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施工人员</a:t>
                      </a:r>
                      <a:r>
                        <a:rPr lang="en-US" altLang="zh-CN" sz="1100" dirty="0">
                          <a:latin typeface="微软雅黑" panose="020B0503020204020204" pitchFamily="34" charset="-122"/>
                          <a:ea typeface="微软雅黑" panose="020B0503020204020204" pitchFamily="34" charset="-122"/>
                        </a:rPr>
                        <a:t>50</a:t>
                      </a:r>
                      <a:r>
                        <a:rPr lang="zh-CN" altLang="en-US" sz="1100" dirty="0">
                          <a:latin typeface="微软雅黑" panose="020B0503020204020204" pitchFamily="34" charset="-122"/>
                          <a:ea typeface="微软雅黑" panose="020B0503020204020204" pitchFamily="34" charset="-122"/>
                        </a:rPr>
                        <a:t>人以下</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人</a:t>
                      </a:r>
                    </a:p>
                  </a:txBody>
                  <a:tcPr anchor="ctr"/>
                </a:tc>
                <a:extLst>
                  <a:ext uri="{0D108BD9-81ED-4DB2-BD59-A6C34878D82A}">
                    <a16:rowId xmlns:a16="http://schemas.microsoft.com/office/drawing/2014/main" val="3637614519"/>
                  </a:ext>
                </a:extLst>
              </a:tr>
              <a:tr h="165149">
                <a:tc vMerge="1">
                  <a:txBody>
                    <a:bodyPr/>
                    <a:lstStyle/>
                    <a:p>
                      <a:endParaRPr lang="zh-CN" altLang="en-US" dirty="0"/>
                    </a:p>
                  </a:txBody>
                  <a:tcPr/>
                </a:tc>
                <a:tc>
                  <a:txBody>
                    <a:bodyPr/>
                    <a:lstStyle/>
                    <a:p>
                      <a:pPr algn="ctr"/>
                      <a:r>
                        <a:rPr lang="zh-CN" altLang="en-US" sz="1100" dirty="0">
                          <a:latin typeface="微软雅黑" panose="020B0503020204020204" pitchFamily="34" charset="-122"/>
                          <a:ea typeface="微软雅黑" panose="020B0503020204020204" pitchFamily="34" charset="-122"/>
                        </a:rPr>
                        <a:t>施工人员</a:t>
                      </a:r>
                      <a:r>
                        <a:rPr lang="en-US" altLang="zh-CN" sz="1100" dirty="0">
                          <a:latin typeface="微软雅黑" panose="020B0503020204020204" pitchFamily="34" charset="-122"/>
                          <a:ea typeface="微软雅黑" panose="020B0503020204020204" pitchFamily="34" charset="-122"/>
                        </a:rPr>
                        <a:t>50-200</a:t>
                      </a:r>
                      <a:r>
                        <a:rPr lang="zh-CN" altLang="en-US" sz="1100" dirty="0">
                          <a:latin typeface="微软雅黑" panose="020B0503020204020204" pitchFamily="34" charset="-122"/>
                          <a:ea typeface="微软雅黑" panose="020B0503020204020204" pitchFamily="34" charset="-122"/>
                        </a:rPr>
                        <a:t>人</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人</a:t>
                      </a:r>
                    </a:p>
                  </a:txBody>
                  <a:tcPr anchor="ctr"/>
                </a:tc>
                <a:extLst>
                  <a:ext uri="{0D108BD9-81ED-4DB2-BD59-A6C34878D82A}">
                    <a16:rowId xmlns:a16="http://schemas.microsoft.com/office/drawing/2014/main" val="18705126"/>
                  </a:ext>
                </a:extLst>
              </a:tr>
              <a:tr h="258613">
                <a:tc vMerge="1">
                  <a:txBody>
                    <a:bodyPr/>
                    <a:lstStyle/>
                    <a:p>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dirty="0">
                          <a:latin typeface="微软雅黑" panose="020B0503020204020204" pitchFamily="34" charset="-122"/>
                          <a:ea typeface="微软雅黑" panose="020B0503020204020204" pitchFamily="34" charset="-122"/>
                        </a:rPr>
                        <a:t>施工人员</a:t>
                      </a:r>
                      <a:r>
                        <a:rPr lang="en-US" altLang="zh-CN" sz="1100" dirty="0">
                          <a:latin typeface="微软雅黑" panose="020B0503020204020204" pitchFamily="34" charset="-122"/>
                          <a:ea typeface="微软雅黑" panose="020B0503020204020204" pitchFamily="34" charset="-122"/>
                        </a:rPr>
                        <a:t>200</a:t>
                      </a:r>
                      <a:r>
                        <a:rPr lang="zh-CN" altLang="en-US" sz="1100" dirty="0">
                          <a:latin typeface="微软雅黑" panose="020B0503020204020204" pitchFamily="34" charset="-122"/>
                          <a:ea typeface="微软雅黑" panose="020B0503020204020204" pitchFamily="34" charset="-122"/>
                        </a:rPr>
                        <a:t>人以上</a:t>
                      </a:r>
                    </a:p>
                  </a:txBody>
                  <a:tcPr anchor="ctr"/>
                </a:tc>
                <a:tc>
                  <a:txBody>
                    <a:bodyPr/>
                    <a:lstStyle/>
                    <a:p>
                      <a:pPr algn="ctr"/>
                      <a:r>
                        <a:rPr lang="zh-CN" altLang="en-US" sz="1100" dirty="0">
                          <a:latin typeface="微软雅黑" panose="020B0503020204020204" pitchFamily="34" charset="-122"/>
                          <a:ea typeface="微软雅黑" panose="020B0503020204020204" pitchFamily="34" charset="-122"/>
                        </a:rPr>
                        <a:t>应当配备</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人，并根据所承担的分部分项工程的工程量和施工危险程度增加，不得少于工程施工人员的</a:t>
                      </a:r>
                      <a:r>
                        <a:rPr lang="en-US" altLang="zh-CN" sz="1100" dirty="0">
                          <a:latin typeface="微软雅黑" panose="020B0503020204020204" pitchFamily="34" charset="-122"/>
                          <a:ea typeface="微软雅黑" panose="020B0503020204020204" pitchFamily="34" charset="-122"/>
                        </a:rPr>
                        <a:t>5‰</a:t>
                      </a:r>
                      <a:endParaRPr lang="zh-CN" altLang="en-US" sz="11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3651152586"/>
                  </a:ext>
                </a:extLst>
              </a:tr>
            </a:tbl>
          </a:graphicData>
        </a:graphic>
      </p:graphicFrame>
      <p:sp>
        <p:nvSpPr>
          <p:cNvPr id="14" name="文本框 13">
            <a:extLst>
              <a:ext uri="{FF2B5EF4-FFF2-40B4-BE49-F238E27FC236}">
                <a16:creationId xmlns:a16="http://schemas.microsoft.com/office/drawing/2014/main" id="{0A2BFD01-BB74-4E27-A8BA-5BC4AB7E66FA}"/>
              </a:ext>
            </a:extLst>
          </p:cNvPr>
          <p:cNvSpPr txBox="1"/>
          <p:nvPr/>
        </p:nvSpPr>
        <p:spPr>
          <a:xfrm>
            <a:off x="4896036" y="4444621"/>
            <a:ext cx="3240360" cy="276999"/>
          </a:xfrm>
          <a:prstGeom prst="rect">
            <a:avLst/>
          </a:prstGeom>
          <a:solidFill>
            <a:schemeClr val="bg1">
              <a:lumMod val="85000"/>
            </a:schemeClr>
          </a:solidFill>
        </p:spPr>
        <p:txBody>
          <a:bodyPr wrap="square">
            <a:spAutoFit/>
          </a:bodyPr>
          <a:lstStyle/>
          <a:p>
            <a:pPr algn="ctr"/>
            <a:r>
              <a:rPr lang="zh-CN" altLang="en-US" sz="1200" b="1" dirty="0">
                <a:solidFill>
                  <a:srgbClr val="C00000"/>
                </a:solidFill>
                <a:latin typeface="微软雅黑" panose="020B0503020204020204" pitchFamily="34" charset="-122"/>
                <a:ea typeface="微软雅黑" panose="020B0503020204020204" pitchFamily="34" charset="-122"/>
              </a:rPr>
              <a:t>分包</a:t>
            </a:r>
            <a:r>
              <a:rPr lang="zh-CN" altLang="en-US" sz="1200" dirty="0">
                <a:latin typeface="微软雅黑" panose="020B0503020204020204" pitchFamily="34" charset="-122"/>
                <a:ea typeface="微软雅黑" panose="020B0503020204020204" pitchFamily="34" charset="-122"/>
              </a:rPr>
              <a:t>单位项目专职安全生产管理人员配备标准</a:t>
            </a:r>
          </a:p>
        </p:txBody>
      </p:sp>
      <p:sp>
        <p:nvSpPr>
          <p:cNvPr id="10" name="文本框 9">
            <a:extLst>
              <a:ext uri="{FF2B5EF4-FFF2-40B4-BE49-F238E27FC236}">
                <a16:creationId xmlns:a16="http://schemas.microsoft.com/office/drawing/2014/main" id="{5984DEA9-EFB6-4DF1-8694-E0671E60FAE0}"/>
              </a:ext>
            </a:extLst>
          </p:cNvPr>
          <p:cNvSpPr txBox="1"/>
          <p:nvPr/>
        </p:nvSpPr>
        <p:spPr>
          <a:xfrm>
            <a:off x="323528" y="654039"/>
            <a:ext cx="3456384" cy="307777"/>
          </a:xfrm>
          <a:prstGeom prst="rect">
            <a:avLst/>
          </a:prstGeom>
          <a:noFill/>
        </p:spPr>
        <p:txBody>
          <a:bodyPr wrap="square">
            <a:spAutoFit/>
          </a:bodyPr>
          <a:lstStyle/>
          <a:p>
            <a:pPr marL="285750" indent="-285750" algn="l" fontAlgn="auto">
              <a:spcBef>
                <a:spcPts val="600"/>
              </a:spcBef>
              <a:buFont typeface="Wingdings" panose="05000000000000000000" pitchFamily="2" charset="2"/>
              <a:buChar char="u"/>
            </a:pPr>
            <a:r>
              <a:rPr lang="zh-CN" altLang="en-US" sz="1400" b="1" dirty="0">
                <a:solidFill>
                  <a:srgbClr val="000000"/>
                </a:solidFill>
                <a:latin typeface="微软雅黑" panose="020B0503020204020204" pitchFamily="34" charset="-122"/>
                <a:ea typeface="微软雅黑" panose="020B0503020204020204" pitchFamily="34" charset="-122"/>
              </a:rPr>
              <a:t>合作单位项目</a:t>
            </a:r>
            <a:r>
              <a:rPr lang="zh-CN" altLang="en-US" sz="1400" b="1" dirty="0">
                <a:latin typeface="微软雅黑" panose="020B0503020204020204" pitchFamily="34" charset="-122"/>
                <a:ea typeface="微软雅黑" panose="020B0503020204020204" pitchFamily="34" charset="-122"/>
                <a:cs typeface="+mn-lt"/>
                <a:sym typeface="+mn-ea"/>
              </a:rPr>
              <a:t>安全管理架构有效性</a:t>
            </a:r>
            <a:endParaRPr lang="zh-CN" altLang="en-US" sz="12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601702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F80883E3-BFDA-460E-A223-16E0189B092A}"/>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三、文明施工</a:t>
            </a:r>
          </a:p>
        </p:txBody>
      </p:sp>
      <p:pic>
        <p:nvPicPr>
          <p:cNvPr id="3" name="图片 2">
            <a:extLst>
              <a:ext uri="{FF2B5EF4-FFF2-40B4-BE49-F238E27FC236}">
                <a16:creationId xmlns:a16="http://schemas.microsoft.com/office/drawing/2014/main" id="{756E774A-0F3E-45E4-A12B-B54C69432DCA}"/>
              </a:ext>
            </a:extLst>
          </p:cNvPr>
          <p:cNvPicPr>
            <a:picLocks/>
          </p:cNvPicPr>
          <p:nvPr/>
        </p:nvPicPr>
        <p:blipFill>
          <a:blip r:embed="rId3"/>
          <a:stretch>
            <a:fillRect/>
          </a:stretch>
        </p:blipFill>
        <p:spPr>
          <a:xfrm>
            <a:off x="323528" y="1025562"/>
            <a:ext cx="2160240" cy="1429152"/>
          </a:xfrm>
          <a:prstGeom prst="rect">
            <a:avLst/>
          </a:prstGeom>
        </p:spPr>
      </p:pic>
      <p:pic>
        <p:nvPicPr>
          <p:cNvPr id="4" name="图片 3">
            <a:extLst>
              <a:ext uri="{FF2B5EF4-FFF2-40B4-BE49-F238E27FC236}">
                <a16:creationId xmlns:a16="http://schemas.microsoft.com/office/drawing/2014/main" id="{D3C43D71-AB54-47BF-9493-1F54B7B34330}"/>
              </a:ext>
            </a:extLst>
          </p:cNvPr>
          <p:cNvPicPr>
            <a:picLocks/>
          </p:cNvPicPr>
          <p:nvPr/>
        </p:nvPicPr>
        <p:blipFill>
          <a:blip r:embed="rId4"/>
          <a:stretch>
            <a:fillRect/>
          </a:stretch>
        </p:blipFill>
        <p:spPr>
          <a:xfrm>
            <a:off x="2621669" y="1043249"/>
            <a:ext cx="2088232" cy="1411465"/>
          </a:xfrm>
          <a:prstGeom prst="rect">
            <a:avLst/>
          </a:prstGeom>
          <a:ln>
            <a:solidFill>
              <a:schemeClr val="tx1"/>
            </a:solidFill>
          </a:ln>
        </p:spPr>
      </p:pic>
      <p:sp>
        <p:nvSpPr>
          <p:cNvPr id="5" name="Title 3">
            <a:extLst>
              <a:ext uri="{FF2B5EF4-FFF2-40B4-BE49-F238E27FC236}">
                <a16:creationId xmlns:a16="http://schemas.microsoft.com/office/drawing/2014/main" id="{CAEFB06C-E835-4B5D-B0B3-01714DA0F548}"/>
              </a:ext>
            </a:extLst>
          </p:cNvPr>
          <p:cNvSpPr txBox="1">
            <a:spLocks noChangeArrowheads="1"/>
          </p:cNvSpPr>
          <p:nvPr/>
        </p:nvSpPr>
        <p:spPr bwMode="auto">
          <a:xfrm>
            <a:off x="323528" y="2564712"/>
            <a:ext cx="8443163" cy="2167278"/>
          </a:xfrm>
          <a:prstGeom prst="rect">
            <a:avLst/>
          </a:prstGeom>
          <a:solidFill>
            <a:schemeClr val="bg1">
              <a:lumMod val="95000"/>
            </a:schemeClr>
          </a:solidFill>
          <a:ln w="9525">
            <a:noFill/>
            <a:miter lim="800000"/>
          </a:ln>
        </p:spPr>
        <p:txBody>
          <a:bodyPr lIns="0" tIns="96000" rIns="0" bIns="0"/>
          <a:lstStyle/>
          <a:p>
            <a:pPr defTabSz="1216025">
              <a:lnSpc>
                <a:spcPts val="2300"/>
              </a:lnSpc>
            </a:pPr>
            <a:r>
              <a:rPr lang="zh-CN" altLang="en-US" sz="14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4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300"/>
              </a:lnSpc>
              <a:buFont typeface="Wingdings" panose="05000000000000000000" pitchFamily="2" charset="2"/>
              <a:buChar char="Ø"/>
            </a:pPr>
            <a:r>
              <a:rPr lang="zh-CN" altLang="en-US" sz="1400" dirty="0">
                <a:solidFill>
                  <a:srgbClr val="000000"/>
                </a:solidFill>
                <a:latin typeface="微软雅黑" panose="020B0503020204020204" charset="-122"/>
                <a:ea typeface="微软雅黑" panose="020B0503020204020204" charset="-122"/>
                <a:cs typeface="等线" panose="02010600030101010101" charset="-122"/>
                <a:sym typeface="+mn-ea"/>
              </a:rPr>
              <a:t>施工现场出入口须设置人脸识别的门禁系统，人员进场做到实名制管理登记；</a:t>
            </a:r>
            <a:endParaRPr lang="en-US" altLang="zh-CN" sz="14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300"/>
              </a:lnSpc>
              <a:buFont typeface="Wingdings" panose="05000000000000000000" pitchFamily="2" charset="2"/>
              <a:buChar char="Ø"/>
            </a:pPr>
            <a:r>
              <a:rPr lang="zh-CN" altLang="en-US" sz="1400" dirty="0">
                <a:solidFill>
                  <a:srgbClr val="000000"/>
                </a:solidFill>
                <a:latin typeface="微软雅黑" panose="020B0503020204020204" charset="-122"/>
                <a:ea typeface="微软雅黑" panose="020B0503020204020204" charset="-122"/>
                <a:cs typeface="等线" panose="02010600030101010101" charset="-122"/>
                <a:sym typeface="+mn-ea"/>
              </a:rPr>
              <a:t>落实好全封闭管理，在施工区、生活区、办公区设置连续的封闭围挡，确保坚固美观无漏洞；如因施工需要拆除设置移动性围挡，在开口部位增加安保人员；</a:t>
            </a:r>
            <a:endParaRPr lang="en-US" altLang="zh-CN" sz="14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300"/>
              </a:lnSpc>
              <a:buFont typeface="Wingdings" panose="05000000000000000000" pitchFamily="2" charset="2"/>
              <a:buChar char="Ø"/>
            </a:pPr>
            <a:r>
              <a:rPr lang="zh-CN" altLang="en-US" sz="1400" dirty="0">
                <a:solidFill>
                  <a:srgbClr val="000000"/>
                </a:solidFill>
                <a:latin typeface="微软雅黑" panose="020B0503020204020204" charset="-122"/>
                <a:ea typeface="微软雅黑" panose="020B0503020204020204" charset="-122"/>
                <a:cs typeface="等线" panose="02010600030101010101" charset="-122"/>
                <a:sym typeface="+mn-ea"/>
              </a:rPr>
              <a:t>施工单位须配合在现场大门、塔吊、外架设置建设单位的企业标识。</a:t>
            </a:r>
            <a:r>
              <a:rPr lang="en-US" altLang="zh-CN" sz="1400" dirty="0">
                <a:solidFill>
                  <a:srgbClr val="000000"/>
                </a:solidFill>
                <a:latin typeface="微软雅黑" panose="020B0503020204020204" charset="-122"/>
                <a:ea typeface="微软雅黑" panose="020B0503020204020204" charset="-122"/>
                <a:cs typeface="等线" panose="02010600030101010101" charset="-122"/>
                <a:sym typeface="+mn-ea"/>
              </a:rPr>
              <a:t>(</a:t>
            </a:r>
            <a:r>
              <a:rPr lang="zh-CN" altLang="en-US" sz="1400" dirty="0">
                <a:solidFill>
                  <a:srgbClr val="000000"/>
                </a:solidFill>
                <a:latin typeface="微软雅黑" panose="020B0503020204020204" charset="-122"/>
                <a:ea typeface="微软雅黑" panose="020B0503020204020204" charset="-122"/>
                <a:cs typeface="等线" panose="02010600030101010101" charset="-122"/>
                <a:sym typeface="+mn-ea"/>
              </a:rPr>
              <a:t>标识具体做法待投标单位中标后，由发包单位提供</a:t>
            </a:r>
            <a:r>
              <a:rPr lang="en-US" altLang="zh-CN" sz="1400" dirty="0">
                <a:solidFill>
                  <a:srgbClr val="000000"/>
                </a:solidFill>
                <a:latin typeface="微软雅黑" panose="020B0503020204020204" charset="-122"/>
                <a:ea typeface="微软雅黑" panose="020B0503020204020204" charset="-122"/>
                <a:cs typeface="等线" panose="02010600030101010101" charset="-122"/>
                <a:sym typeface="+mn-ea"/>
              </a:rPr>
              <a:t>)</a:t>
            </a:r>
            <a:r>
              <a:rPr lang="zh-CN" altLang="en-US" sz="1400" dirty="0">
                <a:solidFill>
                  <a:srgbClr val="000000"/>
                </a:solidFill>
                <a:latin typeface="微软雅黑" panose="020B0503020204020204" charset="-122"/>
                <a:ea typeface="微软雅黑" panose="020B0503020204020204" charset="-122"/>
                <a:cs typeface="等线" panose="02010600030101010101" charset="-122"/>
                <a:sym typeface="+mn-ea"/>
              </a:rPr>
              <a:t>；</a:t>
            </a:r>
            <a:endParaRPr lang="en-US" altLang="zh-CN" sz="14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400" dirty="0">
                <a:solidFill>
                  <a:srgbClr val="000000"/>
                </a:solidFill>
                <a:latin typeface="微软雅黑" panose="020B0503020204020204" charset="-122"/>
                <a:ea typeface="微软雅黑" panose="020B0503020204020204" charset="-122"/>
              </a:rPr>
              <a:t>因施工需要拆除围挡须提前增加临时金属围挡，项目永久围墙宜分段进行施工避免施工现场全部敞开。</a:t>
            </a:r>
            <a:endParaRPr lang="zh-CN" altLang="en-US" sz="1400" dirty="0">
              <a:solidFill>
                <a:srgbClr val="000000"/>
              </a:solidFill>
              <a:latin typeface="微软雅黑" panose="020B0503020204020204" charset="-122"/>
              <a:ea typeface="微软雅黑" panose="020B0503020204020204" charset="-122"/>
              <a:sym typeface="+mn-ea"/>
            </a:endParaRPr>
          </a:p>
        </p:txBody>
      </p:sp>
      <p:sp>
        <p:nvSpPr>
          <p:cNvPr id="6" name="矩形 2">
            <a:extLst>
              <a:ext uri="{FF2B5EF4-FFF2-40B4-BE49-F238E27FC236}">
                <a16:creationId xmlns:a16="http://schemas.microsoft.com/office/drawing/2014/main" id="{ABD86113-7D01-4C55-B3AA-29DFAA4D23C8}"/>
              </a:ext>
            </a:extLst>
          </p:cNvPr>
          <p:cNvSpPr>
            <a:spLocks noChangeArrowheads="1"/>
          </p:cNvSpPr>
          <p:nvPr/>
        </p:nvSpPr>
        <p:spPr bwMode="auto">
          <a:xfrm>
            <a:off x="296863" y="607789"/>
            <a:ext cx="3000572"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人脸识别门禁、全封闭管理</a:t>
            </a:r>
          </a:p>
        </p:txBody>
      </p:sp>
      <p:pic>
        <p:nvPicPr>
          <p:cNvPr id="10" name="图片 9">
            <a:extLst>
              <a:ext uri="{FF2B5EF4-FFF2-40B4-BE49-F238E27FC236}">
                <a16:creationId xmlns:a16="http://schemas.microsoft.com/office/drawing/2014/main" id="{31B6F2D7-DB3E-4AAE-8683-883B95C5A6AE}"/>
              </a:ext>
            </a:extLst>
          </p:cNvPr>
          <p:cNvPicPr>
            <a:picLocks noChangeAspect="1"/>
          </p:cNvPicPr>
          <p:nvPr/>
        </p:nvPicPr>
        <p:blipFill>
          <a:blip r:embed="rId5"/>
          <a:stretch>
            <a:fillRect/>
          </a:stretch>
        </p:blipFill>
        <p:spPr>
          <a:xfrm>
            <a:off x="6906023" y="1043250"/>
            <a:ext cx="1860668" cy="1411464"/>
          </a:xfrm>
          <a:prstGeom prst="rect">
            <a:avLst/>
          </a:prstGeom>
        </p:spPr>
      </p:pic>
      <p:grpSp>
        <p:nvGrpSpPr>
          <p:cNvPr id="14" name="组合 13">
            <a:extLst>
              <a:ext uri="{FF2B5EF4-FFF2-40B4-BE49-F238E27FC236}">
                <a16:creationId xmlns:a16="http://schemas.microsoft.com/office/drawing/2014/main" id="{B4B573E1-380D-4099-800F-2BF2B2BE6AF9}"/>
              </a:ext>
            </a:extLst>
          </p:cNvPr>
          <p:cNvGrpSpPr/>
          <p:nvPr/>
        </p:nvGrpSpPr>
        <p:grpSpPr>
          <a:xfrm>
            <a:off x="4877628" y="1043250"/>
            <a:ext cx="1860668" cy="1411464"/>
            <a:chOff x="5001739" y="1016269"/>
            <a:chExt cx="1860668" cy="1411464"/>
          </a:xfrm>
        </p:grpSpPr>
        <p:pic>
          <p:nvPicPr>
            <p:cNvPr id="11" name="图片 10">
              <a:extLst>
                <a:ext uri="{FF2B5EF4-FFF2-40B4-BE49-F238E27FC236}">
                  <a16:creationId xmlns:a16="http://schemas.microsoft.com/office/drawing/2014/main" id="{19E68399-D421-49EB-998E-A0691B789C1B}"/>
                </a:ext>
              </a:extLst>
            </p:cNvPr>
            <p:cNvPicPr>
              <a:picLocks noChangeAspect="1"/>
            </p:cNvPicPr>
            <p:nvPr/>
          </p:nvPicPr>
          <p:blipFill rotWithShape="1">
            <a:blip r:embed="rId6"/>
            <a:srcRect l="20408" t="6190" r="16799" b="29443"/>
            <a:stretch/>
          </p:blipFill>
          <p:spPr>
            <a:xfrm>
              <a:off x="5001739" y="1016269"/>
              <a:ext cx="1860668" cy="701241"/>
            </a:xfrm>
            <a:prstGeom prst="rect">
              <a:avLst/>
            </a:prstGeom>
          </p:spPr>
        </p:pic>
        <p:pic>
          <p:nvPicPr>
            <p:cNvPr id="13" name="图片 12">
              <a:extLst>
                <a:ext uri="{FF2B5EF4-FFF2-40B4-BE49-F238E27FC236}">
                  <a16:creationId xmlns:a16="http://schemas.microsoft.com/office/drawing/2014/main" id="{455A1D44-DC3F-4B49-B478-8C90E5EC1BD8}"/>
                </a:ext>
              </a:extLst>
            </p:cNvPr>
            <p:cNvPicPr>
              <a:picLocks noChangeAspect="1"/>
            </p:cNvPicPr>
            <p:nvPr/>
          </p:nvPicPr>
          <p:blipFill>
            <a:blip r:embed="rId7"/>
            <a:stretch>
              <a:fillRect/>
            </a:stretch>
          </p:blipFill>
          <p:spPr>
            <a:xfrm>
              <a:off x="5006699" y="1717511"/>
              <a:ext cx="1855708" cy="710222"/>
            </a:xfrm>
            <a:prstGeom prst="rect">
              <a:avLst/>
            </a:prstGeom>
          </p:spPr>
        </p:pic>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F80883E3-BFDA-460E-A223-16E0189B092A}"/>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三、文明施工</a:t>
            </a:r>
          </a:p>
        </p:txBody>
      </p:sp>
      <p:sp>
        <p:nvSpPr>
          <p:cNvPr id="5" name="Title 3">
            <a:extLst>
              <a:ext uri="{FF2B5EF4-FFF2-40B4-BE49-F238E27FC236}">
                <a16:creationId xmlns:a16="http://schemas.microsoft.com/office/drawing/2014/main" id="{CAEFB06C-E835-4B5D-B0B3-01714DA0F548}"/>
              </a:ext>
            </a:extLst>
          </p:cNvPr>
          <p:cNvSpPr txBox="1">
            <a:spLocks noChangeArrowheads="1"/>
          </p:cNvSpPr>
          <p:nvPr/>
        </p:nvSpPr>
        <p:spPr bwMode="auto">
          <a:xfrm>
            <a:off x="431539" y="3068170"/>
            <a:ext cx="8280920" cy="1076193"/>
          </a:xfrm>
          <a:prstGeom prst="rect">
            <a:avLst/>
          </a:prstGeom>
          <a:solidFill>
            <a:schemeClr val="bg1">
              <a:lumMod val="95000"/>
            </a:schemeClr>
          </a:solidFill>
          <a:ln w="9525">
            <a:noFill/>
            <a:miter lim="800000"/>
          </a:ln>
        </p:spPr>
        <p:txBody>
          <a:bodyPr lIns="0" tIns="96000" rIns="0" bIns="0"/>
          <a:lstStyle/>
          <a:p>
            <a:pPr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施工楼层内须做到工完场清，施工电梯到达楼层需清理到位，电梯未到达楼层进行归堆；</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外架上的材料和垃圾须及时全面清理干净，施工单位应配备专职的人员负责清理。</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pic>
        <p:nvPicPr>
          <p:cNvPr id="6" name="图片 5">
            <a:extLst>
              <a:ext uri="{FF2B5EF4-FFF2-40B4-BE49-F238E27FC236}">
                <a16:creationId xmlns:a16="http://schemas.microsoft.com/office/drawing/2014/main" id="{9468DEF3-DE9D-4423-82C2-C77DBF1F14C8}"/>
              </a:ext>
            </a:extLst>
          </p:cNvPr>
          <p:cNvPicPr>
            <a:picLocks/>
          </p:cNvPicPr>
          <p:nvPr/>
        </p:nvPicPr>
        <p:blipFill>
          <a:blip r:embed="rId2"/>
          <a:stretch>
            <a:fillRect/>
          </a:stretch>
        </p:blipFill>
        <p:spPr>
          <a:xfrm>
            <a:off x="323529" y="991501"/>
            <a:ext cx="2660400" cy="1860644"/>
          </a:xfrm>
          <a:prstGeom prst="rect">
            <a:avLst/>
          </a:prstGeom>
        </p:spPr>
      </p:pic>
      <p:pic>
        <p:nvPicPr>
          <p:cNvPr id="7" name="图片 6">
            <a:extLst>
              <a:ext uri="{FF2B5EF4-FFF2-40B4-BE49-F238E27FC236}">
                <a16:creationId xmlns:a16="http://schemas.microsoft.com/office/drawing/2014/main" id="{4F3C144E-60E2-49BF-9589-B79008F05CF7}"/>
              </a:ext>
            </a:extLst>
          </p:cNvPr>
          <p:cNvPicPr>
            <a:picLocks/>
          </p:cNvPicPr>
          <p:nvPr/>
        </p:nvPicPr>
        <p:blipFill>
          <a:blip r:embed="rId3"/>
          <a:stretch>
            <a:fillRect/>
          </a:stretch>
        </p:blipFill>
        <p:spPr>
          <a:xfrm>
            <a:off x="6160071" y="991501"/>
            <a:ext cx="2660400" cy="1861200"/>
          </a:xfrm>
          <a:prstGeom prst="rect">
            <a:avLst/>
          </a:prstGeom>
        </p:spPr>
      </p:pic>
      <p:pic>
        <p:nvPicPr>
          <p:cNvPr id="8" name="图片 7">
            <a:extLst>
              <a:ext uri="{FF2B5EF4-FFF2-40B4-BE49-F238E27FC236}">
                <a16:creationId xmlns:a16="http://schemas.microsoft.com/office/drawing/2014/main" id="{212AC881-B3ED-4E89-B59D-3E3D1A38B9C9}"/>
              </a:ext>
            </a:extLst>
          </p:cNvPr>
          <p:cNvPicPr>
            <a:picLocks noChangeAspect="1"/>
          </p:cNvPicPr>
          <p:nvPr/>
        </p:nvPicPr>
        <p:blipFill>
          <a:blip r:embed="rId4"/>
          <a:stretch>
            <a:fillRect/>
          </a:stretch>
        </p:blipFill>
        <p:spPr>
          <a:xfrm>
            <a:off x="3241276" y="991501"/>
            <a:ext cx="2661447" cy="1860644"/>
          </a:xfrm>
          <a:prstGeom prst="rect">
            <a:avLst/>
          </a:prstGeom>
        </p:spPr>
      </p:pic>
      <p:sp>
        <p:nvSpPr>
          <p:cNvPr id="9" name="矩形 2">
            <a:extLst>
              <a:ext uri="{FF2B5EF4-FFF2-40B4-BE49-F238E27FC236}">
                <a16:creationId xmlns:a16="http://schemas.microsoft.com/office/drawing/2014/main" id="{6CBF3417-216F-4459-AA98-1A10C2695CDF}"/>
              </a:ext>
            </a:extLst>
          </p:cNvPr>
          <p:cNvSpPr>
            <a:spLocks noChangeArrowheads="1"/>
          </p:cNvSpPr>
          <p:nvPr/>
        </p:nvSpPr>
        <p:spPr bwMode="auto">
          <a:xfrm>
            <a:off x="296863" y="607789"/>
            <a:ext cx="3000572"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工完场清</a:t>
            </a:r>
          </a:p>
        </p:txBody>
      </p:sp>
    </p:spTree>
    <p:extLst>
      <p:ext uri="{BB962C8B-B14F-4D97-AF65-F5344CB8AC3E}">
        <p14:creationId xmlns:p14="http://schemas.microsoft.com/office/powerpoint/2010/main" val="95666904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75E75B66-A5D7-448C-962A-BA3172EBC5D8}"/>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三、文明施工</a:t>
            </a:r>
          </a:p>
        </p:txBody>
      </p:sp>
      <p:pic>
        <p:nvPicPr>
          <p:cNvPr id="6" name="图片 5">
            <a:extLst>
              <a:ext uri="{FF2B5EF4-FFF2-40B4-BE49-F238E27FC236}">
                <a16:creationId xmlns:a16="http://schemas.microsoft.com/office/drawing/2014/main" id="{3359F910-CE4E-41CD-B4D3-15E0BB3C1DEA}"/>
              </a:ext>
            </a:extLst>
          </p:cNvPr>
          <p:cNvPicPr>
            <a:picLocks/>
          </p:cNvPicPr>
          <p:nvPr/>
        </p:nvPicPr>
        <p:blipFill>
          <a:blip r:embed="rId2" cstate="print">
            <a:extLst>
              <a:ext uri="{28A0092B-C50C-407E-A947-70E740481C1C}">
                <a14:useLocalDpi xmlns:a14="http://schemas.microsoft.com/office/drawing/2010/main"/>
              </a:ext>
            </a:extLst>
          </a:blip>
          <a:stretch>
            <a:fillRect/>
          </a:stretch>
        </p:blipFill>
        <p:spPr>
          <a:xfrm>
            <a:off x="168857" y="967829"/>
            <a:ext cx="2660400" cy="1861200"/>
          </a:xfrm>
          <a:prstGeom prst="rect">
            <a:avLst/>
          </a:prstGeom>
        </p:spPr>
      </p:pic>
      <p:sp>
        <p:nvSpPr>
          <p:cNvPr id="7" name="Title 3">
            <a:extLst>
              <a:ext uri="{FF2B5EF4-FFF2-40B4-BE49-F238E27FC236}">
                <a16:creationId xmlns:a16="http://schemas.microsoft.com/office/drawing/2014/main" id="{E100589F-845F-4724-A745-14F160404B27}"/>
              </a:ext>
            </a:extLst>
          </p:cNvPr>
          <p:cNvSpPr txBox="1">
            <a:spLocks noChangeArrowheads="1"/>
          </p:cNvSpPr>
          <p:nvPr/>
        </p:nvSpPr>
        <p:spPr bwMode="auto">
          <a:xfrm>
            <a:off x="5724128" y="964551"/>
            <a:ext cx="3168352" cy="3836169"/>
          </a:xfrm>
          <a:prstGeom prst="rect">
            <a:avLst/>
          </a:prstGeom>
          <a:solidFill>
            <a:schemeClr val="bg1">
              <a:lumMod val="95000"/>
            </a:schemeClr>
          </a:solidFill>
          <a:ln w="9525">
            <a:noFill/>
            <a:miter lim="800000"/>
          </a:ln>
        </p:spPr>
        <p:txBody>
          <a:bodyPr lIns="0" tIns="96000" rIns="0" bIns="0"/>
          <a:lstStyle/>
          <a:p>
            <a:pPr algn="just"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algn="just"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施工现场平面主要道路必须进行硬化，道路及空地应定期清扫，保持常态化干净整洁；</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algn="just"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场内使用定型化防护等材料将材料堆放区、加工场区、人行通道进行分隔；</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algn="just"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施工现场须设置足够数量的卫生间或配备移动厕所（现场平面布置不少于</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2</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个），布置位置应根据总平布置统筹安排，并确保污水排放通畅且符合要求。</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pic>
        <p:nvPicPr>
          <p:cNvPr id="8" name="图片 7">
            <a:extLst>
              <a:ext uri="{FF2B5EF4-FFF2-40B4-BE49-F238E27FC236}">
                <a16:creationId xmlns:a16="http://schemas.microsoft.com/office/drawing/2014/main" id="{8629C94E-28E5-4674-9673-6D8A53D9F92A}"/>
              </a:ext>
            </a:extLst>
          </p:cNvPr>
          <p:cNvPicPr>
            <a:picLocks noChangeAspect="1"/>
          </p:cNvPicPr>
          <p:nvPr/>
        </p:nvPicPr>
        <p:blipFill>
          <a:blip r:embed="rId3"/>
          <a:stretch>
            <a:fillRect/>
          </a:stretch>
        </p:blipFill>
        <p:spPr>
          <a:xfrm>
            <a:off x="2915816" y="2913401"/>
            <a:ext cx="2660400" cy="1861200"/>
          </a:xfrm>
          <a:prstGeom prst="rect">
            <a:avLst/>
          </a:prstGeom>
        </p:spPr>
      </p:pic>
      <p:pic>
        <p:nvPicPr>
          <p:cNvPr id="9" name="图片 8">
            <a:extLst>
              <a:ext uri="{FF2B5EF4-FFF2-40B4-BE49-F238E27FC236}">
                <a16:creationId xmlns:a16="http://schemas.microsoft.com/office/drawing/2014/main" id="{58FB18AD-336A-41FA-996B-EB8833FB31D6}"/>
              </a:ext>
            </a:extLst>
          </p:cNvPr>
          <p:cNvPicPr>
            <a:picLocks noChangeAspect="1"/>
          </p:cNvPicPr>
          <p:nvPr/>
        </p:nvPicPr>
        <p:blipFill rotWithShape="1">
          <a:blip r:embed="rId4"/>
          <a:srcRect l="2568" t="5218" r="7426" b="5745"/>
          <a:stretch/>
        </p:blipFill>
        <p:spPr>
          <a:xfrm>
            <a:off x="2915816" y="970558"/>
            <a:ext cx="2660400" cy="1861200"/>
          </a:xfrm>
          <a:prstGeom prst="rect">
            <a:avLst/>
          </a:prstGeom>
          <a:ln>
            <a:solidFill>
              <a:schemeClr val="tx1"/>
            </a:solidFill>
          </a:ln>
        </p:spPr>
      </p:pic>
      <p:sp>
        <p:nvSpPr>
          <p:cNvPr id="10" name="矩形 2">
            <a:extLst>
              <a:ext uri="{FF2B5EF4-FFF2-40B4-BE49-F238E27FC236}">
                <a16:creationId xmlns:a16="http://schemas.microsoft.com/office/drawing/2014/main" id="{A17306C6-A5F4-4053-AD97-C1CB4BA25D4D}"/>
              </a:ext>
            </a:extLst>
          </p:cNvPr>
          <p:cNvSpPr>
            <a:spLocks noChangeArrowheads="1"/>
          </p:cNvSpPr>
          <p:nvPr/>
        </p:nvSpPr>
        <p:spPr bwMode="auto">
          <a:xfrm>
            <a:off x="296862" y="607789"/>
            <a:ext cx="3771081"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道路硬化及清理、平面布置、移动厕所</a:t>
            </a:r>
          </a:p>
        </p:txBody>
      </p:sp>
      <p:pic>
        <p:nvPicPr>
          <p:cNvPr id="3" name="图片 2">
            <a:extLst>
              <a:ext uri="{FF2B5EF4-FFF2-40B4-BE49-F238E27FC236}">
                <a16:creationId xmlns:a16="http://schemas.microsoft.com/office/drawing/2014/main" id="{28211DE6-C2A5-48DF-AFBB-186B52613817}"/>
              </a:ext>
            </a:extLst>
          </p:cNvPr>
          <p:cNvPicPr>
            <a:picLocks noChangeAspect="1"/>
          </p:cNvPicPr>
          <p:nvPr/>
        </p:nvPicPr>
        <p:blipFill>
          <a:blip r:embed="rId5"/>
          <a:stretch>
            <a:fillRect/>
          </a:stretch>
        </p:blipFill>
        <p:spPr>
          <a:xfrm>
            <a:off x="168857" y="2913401"/>
            <a:ext cx="2660399" cy="1861199"/>
          </a:xfrm>
          <a:prstGeom prst="rect">
            <a:avLst/>
          </a:prstGeom>
        </p:spPr>
      </p:pic>
    </p:spTree>
    <p:extLst>
      <p:ext uri="{BB962C8B-B14F-4D97-AF65-F5344CB8AC3E}">
        <p14:creationId xmlns:p14="http://schemas.microsoft.com/office/powerpoint/2010/main" val="33657550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57E01523-3B26-44E3-AEF2-BA0F780DD7D9}"/>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四、脚手架</a:t>
            </a:r>
          </a:p>
        </p:txBody>
      </p:sp>
      <p:pic>
        <p:nvPicPr>
          <p:cNvPr id="3" name="图片 2">
            <a:extLst>
              <a:ext uri="{FF2B5EF4-FFF2-40B4-BE49-F238E27FC236}">
                <a16:creationId xmlns:a16="http://schemas.microsoft.com/office/drawing/2014/main" id="{54770823-12DF-476C-8E8E-9EA426E2E83B}"/>
              </a:ext>
            </a:extLst>
          </p:cNvPr>
          <p:cNvPicPr>
            <a:picLocks/>
          </p:cNvPicPr>
          <p:nvPr/>
        </p:nvPicPr>
        <p:blipFill>
          <a:blip r:embed="rId2"/>
          <a:stretch>
            <a:fillRect/>
          </a:stretch>
        </p:blipFill>
        <p:spPr>
          <a:xfrm>
            <a:off x="3241800" y="1136904"/>
            <a:ext cx="2660400" cy="1861200"/>
          </a:xfrm>
          <a:prstGeom prst="rect">
            <a:avLst/>
          </a:prstGeom>
        </p:spPr>
      </p:pic>
      <p:pic>
        <p:nvPicPr>
          <p:cNvPr id="4" name="图片 3">
            <a:extLst>
              <a:ext uri="{FF2B5EF4-FFF2-40B4-BE49-F238E27FC236}">
                <a16:creationId xmlns:a16="http://schemas.microsoft.com/office/drawing/2014/main" id="{83128EB4-5621-4FA9-8D0B-B4B6F996EE5B}"/>
              </a:ext>
            </a:extLst>
          </p:cNvPr>
          <p:cNvPicPr>
            <a:picLocks/>
          </p:cNvPicPr>
          <p:nvPr/>
        </p:nvPicPr>
        <p:blipFill>
          <a:blip r:embed="rId3"/>
          <a:stretch>
            <a:fillRect/>
          </a:stretch>
        </p:blipFill>
        <p:spPr>
          <a:xfrm>
            <a:off x="6157010" y="1131590"/>
            <a:ext cx="2660400" cy="1861200"/>
          </a:xfrm>
          <a:prstGeom prst="rect">
            <a:avLst/>
          </a:prstGeom>
        </p:spPr>
      </p:pic>
      <p:sp>
        <p:nvSpPr>
          <p:cNvPr id="7" name="矩形 2">
            <a:extLst>
              <a:ext uri="{FF2B5EF4-FFF2-40B4-BE49-F238E27FC236}">
                <a16:creationId xmlns:a16="http://schemas.microsoft.com/office/drawing/2014/main" id="{B654FB71-FD34-4BAC-880D-CDA5BABFC234}"/>
              </a:ext>
            </a:extLst>
          </p:cNvPr>
          <p:cNvSpPr>
            <a:spLocks noChangeArrowheads="1"/>
          </p:cNvSpPr>
          <p:nvPr/>
        </p:nvSpPr>
        <p:spPr bwMode="auto">
          <a:xfrm>
            <a:off x="364823" y="690321"/>
            <a:ext cx="1686897"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脚手架填芯杆</a:t>
            </a:r>
            <a:endParaRPr lang="en-US" altLang="zh-CN" sz="1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8" name="图片 7">
            <a:extLst>
              <a:ext uri="{FF2B5EF4-FFF2-40B4-BE49-F238E27FC236}">
                <a16:creationId xmlns:a16="http://schemas.microsoft.com/office/drawing/2014/main" id="{774106F8-DB22-4081-87B0-1E6BD0C25274}"/>
              </a:ext>
            </a:extLst>
          </p:cNvPr>
          <p:cNvPicPr>
            <a:picLocks/>
          </p:cNvPicPr>
          <p:nvPr/>
        </p:nvPicPr>
        <p:blipFill>
          <a:blip r:embed="rId4"/>
          <a:stretch>
            <a:fillRect/>
          </a:stretch>
        </p:blipFill>
        <p:spPr>
          <a:xfrm>
            <a:off x="326590" y="1131590"/>
            <a:ext cx="2660400" cy="1861200"/>
          </a:xfrm>
          <a:prstGeom prst="rect">
            <a:avLst/>
          </a:prstGeom>
        </p:spPr>
      </p:pic>
      <p:sp>
        <p:nvSpPr>
          <p:cNvPr id="9" name="Title 3">
            <a:extLst>
              <a:ext uri="{FF2B5EF4-FFF2-40B4-BE49-F238E27FC236}">
                <a16:creationId xmlns:a16="http://schemas.microsoft.com/office/drawing/2014/main" id="{6EACE5AE-5809-4D4B-8D05-A6B6B9A523B7}"/>
              </a:ext>
            </a:extLst>
          </p:cNvPr>
          <p:cNvSpPr txBox="1">
            <a:spLocks noChangeArrowheads="1"/>
          </p:cNvSpPr>
          <p:nvPr/>
        </p:nvSpPr>
        <p:spPr bwMode="auto">
          <a:xfrm>
            <a:off x="431540" y="3195099"/>
            <a:ext cx="8280920" cy="1392139"/>
          </a:xfrm>
          <a:prstGeom prst="rect">
            <a:avLst/>
          </a:prstGeom>
          <a:solidFill>
            <a:schemeClr val="bg1">
              <a:lumMod val="95000"/>
            </a:schemeClr>
          </a:solidFill>
          <a:ln w="9525">
            <a:noFill/>
            <a:miter lim="800000"/>
          </a:ln>
        </p:spPr>
        <p:txBody>
          <a:bodyPr lIns="0" tIns="96000" rIns="0" bIns="0"/>
          <a:lstStyle/>
          <a:p>
            <a:pPr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当外架内排立杆与结构间距大于</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15cm</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时，在架体与结构中间设置一条水平钢管，钢管固定在小横杆上，若小横杆伸出长度不足时，应更换长度满足要求的小横杆；该填芯杆居中设置，确保其与结构</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外架内立杆间距不大于</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15cm</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spTree>
    <p:extLst>
      <p:ext uri="{BB962C8B-B14F-4D97-AF65-F5344CB8AC3E}">
        <p14:creationId xmlns:p14="http://schemas.microsoft.com/office/powerpoint/2010/main" val="212348295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57E01523-3B26-44E3-AEF2-BA0F780DD7D9}"/>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四、脚手架</a:t>
            </a:r>
          </a:p>
        </p:txBody>
      </p:sp>
      <p:grpSp>
        <p:nvGrpSpPr>
          <p:cNvPr id="11" name="组合 10">
            <a:extLst>
              <a:ext uri="{FF2B5EF4-FFF2-40B4-BE49-F238E27FC236}">
                <a16:creationId xmlns:a16="http://schemas.microsoft.com/office/drawing/2014/main" id="{A2B2911C-327C-4673-BC4B-2ADED5BB9723}"/>
              </a:ext>
            </a:extLst>
          </p:cNvPr>
          <p:cNvGrpSpPr/>
          <p:nvPr/>
        </p:nvGrpSpPr>
        <p:grpSpPr>
          <a:xfrm>
            <a:off x="5220072" y="886424"/>
            <a:ext cx="3203304" cy="2449658"/>
            <a:chOff x="5387894" y="908075"/>
            <a:chExt cx="3203304" cy="2673172"/>
          </a:xfrm>
        </p:grpSpPr>
        <p:grpSp>
          <p:nvGrpSpPr>
            <p:cNvPr id="3" name="组合 2">
              <a:extLst>
                <a:ext uri="{FF2B5EF4-FFF2-40B4-BE49-F238E27FC236}">
                  <a16:creationId xmlns:a16="http://schemas.microsoft.com/office/drawing/2014/main" id="{F845B676-85B4-4982-A83F-722FB99DB9C7}"/>
                </a:ext>
              </a:extLst>
            </p:cNvPr>
            <p:cNvGrpSpPr/>
            <p:nvPr/>
          </p:nvGrpSpPr>
          <p:grpSpPr>
            <a:xfrm>
              <a:off x="5387894" y="908075"/>
              <a:ext cx="3203304" cy="2671788"/>
              <a:chOff x="6392815" y="1817465"/>
              <a:chExt cx="5072114" cy="4573606"/>
            </a:xfrm>
          </p:grpSpPr>
          <p:pic>
            <p:nvPicPr>
              <p:cNvPr id="4" name="图片 3">
                <a:extLst>
                  <a:ext uri="{FF2B5EF4-FFF2-40B4-BE49-F238E27FC236}">
                    <a16:creationId xmlns:a16="http://schemas.microsoft.com/office/drawing/2014/main" id="{8155612A-23C2-49FE-9B07-CC349E8ACA10}"/>
                  </a:ext>
                </a:extLst>
              </p:cNvPr>
              <p:cNvPicPr>
                <a:picLocks noChangeAspect="1"/>
              </p:cNvPicPr>
              <p:nvPr/>
            </p:nvPicPr>
            <p:blipFill>
              <a:blip r:embed="rId2"/>
              <a:stretch>
                <a:fillRect/>
              </a:stretch>
            </p:blipFill>
            <p:spPr>
              <a:xfrm>
                <a:off x="8932583" y="1817465"/>
                <a:ext cx="2532346" cy="4573606"/>
              </a:xfrm>
              <a:prstGeom prst="rect">
                <a:avLst/>
              </a:prstGeom>
            </p:spPr>
          </p:pic>
          <p:pic>
            <p:nvPicPr>
              <p:cNvPr id="5" name="图片 4">
                <a:extLst>
                  <a:ext uri="{FF2B5EF4-FFF2-40B4-BE49-F238E27FC236}">
                    <a16:creationId xmlns:a16="http://schemas.microsoft.com/office/drawing/2014/main" id="{37081D2B-1805-4EE2-8252-E962C8A6EF65}"/>
                  </a:ext>
                </a:extLst>
              </p:cNvPr>
              <p:cNvPicPr>
                <a:picLocks noChangeAspect="1"/>
              </p:cNvPicPr>
              <p:nvPr/>
            </p:nvPicPr>
            <p:blipFill>
              <a:blip r:embed="rId3"/>
              <a:stretch>
                <a:fillRect/>
              </a:stretch>
            </p:blipFill>
            <p:spPr>
              <a:xfrm>
                <a:off x="6399653" y="1817465"/>
                <a:ext cx="2466237" cy="3107515"/>
              </a:xfrm>
              <a:prstGeom prst="rect">
                <a:avLst/>
              </a:prstGeom>
            </p:spPr>
          </p:pic>
          <p:pic>
            <p:nvPicPr>
              <p:cNvPr id="6" name="图片 5">
                <a:extLst>
                  <a:ext uri="{FF2B5EF4-FFF2-40B4-BE49-F238E27FC236}">
                    <a16:creationId xmlns:a16="http://schemas.microsoft.com/office/drawing/2014/main" id="{B0EFC5F9-C5CA-43F9-9452-56114B585A9A}"/>
                  </a:ext>
                </a:extLst>
              </p:cNvPr>
              <p:cNvPicPr>
                <a:picLocks noChangeAspect="1"/>
              </p:cNvPicPr>
              <p:nvPr/>
            </p:nvPicPr>
            <p:blipFill>
              <a:blip r:embed="rId4"/>
              <a:stretch>
                <a:fillRect/>
              </a:stretch>
            </p:blipFill>
            <p:spPr>
              <a:xfrm>
                <a:off x="6392815" y="4980548"/>
                <a:ext cx="2473076" cy="1410523"/>
              </a:xfrm>
              <a:prstGeom prst="rect">
                <a:avLst/>
              </a:prstGeom>
            </p:spPr>
          </p:pic>
        </p:grpSp>
        <p:sp>
          <p:nvSpPr>
            <p:cNvPr id="10" name="矩形 9">
              <a:extLst>
                <a:ext uri="{FF2B5EF4-FFF2-40B4-BE49-F238E27FC236}">
                  <a16:creationId xmlns:a16="http://schemas.microsoft.com/office/drawing/2014/main" id="{6BA29EB8-E319-4661-B6D2-F0685CA07665}"/>
                </a:ext>
              </a:extLst>
            </p:cNvPr>
            <p:cNvSpPr/>
            <p:nvPr/>
          </p:nvSpPr>
          <p:spPr>
            <a:xfrm>
              <a:off x="5625491" y="3304248"/>
              <a:ext cx="2732798" cy="276999"/>
            </a:xfrm>
            <a:prstGeom prst="rect">
              <a:avLst/>
            </a:prstGeom>
            <a:solidFill>
              <a:sysClr val="window" lastClr="FFFFFF">
                <a:lumMod val="85000"/>
              </a:sysClr>
            </a:solidFill>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爬架作业层采用“抽屉”式防护措施</a:t>
              </a:r>
              <a:endParaRPr kumimoji="0" lang="en-US" altLang="zh-CN" sz="12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id="{992BC10C-740E-42AD-B1F0-14B95EC1A3B5}"/>
              </a:ext>
            </a:extLst>
          </p:cNvPr>
          <p:cNvGrpSpPr/>
          <p:nvPr/>
        </p:nvGrpSpPr>
        <p:grpSpPr>
          <a:xfrm>
            <a:off x="705136" y="886424"/>
            <a:ext cx="4220785" cy="2448273"/>
            <a:chOff x="390278" y="908075"/>
            <a:chExt cx="4220785" cy="2671788"/>
          </a:xfrm>
        </p:grpSpPr>
        <p:pic>
          <p:nvPicPr>
            <p:cNvPr id="7" name="Picture 3">
              <a:extLst>
                <a:ext uri="{FF2B5EF4-FFF2-40B4-BE49-F238E27FC236}">
                  <a16:creationId xmlns:a16="http://schemas.microsoft.com/office/drawing/2014/main" id="{76BC7B2F-95CB-4061-BC43-E6D4A0EB0EA7}"/>
                </a:ext>
              </a:extLst>
            </p:cNvPr>
            <p:cNvPicPr>
              <a:picLocks noChangeArrowheads="1"/>
            </p:cNvPicPr>
            <p:nvPr/>
          </p:nvPicPr>
          <p:blipFill>
            <a:blip r:embed="rId5"/>
            <a:srcRect r="3175" b="9384"/>
            <a:stretch>
              <a:fillRect/>
            </a:stretch>
          </p:blipFill>
          <p:spPr bwMode="auto">
            <a:xfrm>
              <a:off x="390278" y="908075"/>
              <a:ext cx="2106826" cy="267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图片 1">
              <a:extLst>
                <a:ext uri="{FF2B5EF4-FFF2-40B4-BE49-F238E27FC236}">
                  <a16:creationId xmlns:a16="http://schemas.microsoft.com/office/drawing/2014/main" id="{A9D532B1-AD97-414D-B53A-FAE9FF8FCAC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04237" y="908075"/>
              <a:ext cx="2106826" cy="267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a:extLst>
                <a:ext uri="{FF2B5EF4-FFF2-40B4-BE49-F238E27FC236}">
                  <a16:creationId xmlns:a16="http://schemas.microsoft.com/office/drawing/2014/main" id="{7AB91739-20D8-4D21-95A8-258E54D6D619}"/>
                </a:ext>
              </a:extLst>
            </p:cNvPr>
            <p:cNvSpPr/>
            <p:nvPr/>
          </p:nvSpPr>
          <p:spPr>
            <a:xfrm>
              <a:off x="1156326" y="3302864"/>
              <a:ext cx="2681556" cy="276999"/>
            </a:xfrm>
            <a:prstGeom prst="rect">
              <a:avLst/>
            </a:prstGeom>
            <a:solidFill>
              <a:sysClr val="window" lastClr="FFFFFF">
                <a:lumMod val="85000"/>
              </a:sysClr>
            </a:solidFill>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非作业层采用固定副板防护措施</a:t>
              </a:r>
              <a:endParaRPr kumimoji="0" lang="en-US" altLang="zh-CN" sz="12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13" name="Title 3">
            <a:extLst>
              <a:ext uri="{FF2B5EF4-FFF2-40B4-BE49-F238E27FC236}">
                <a16:creationId xmlns:a16="http://schemas.microsoft.com/office/drawing/2014/main" id="{77886274-35C4-45D5-B695-B40464C7768B}"/>
              </a:ext>
            </a:extLst>
          </p:cNvPr>
          <p:cNvSpPr txBox="1">
            <a:spLocks noChangeArrowheads="1"/>
          </p:cNvSpPr>
          <p:nvPr/>
        </p:nvSpPr>
        <p:spPr bwMode="auto">
          <a:xfrm>
            <a:off x="163419" y="3389194"/>
            <a:ext cx="8817162" cy="1392139"/>
          </a:xfrm>
          <a:prstGeom prst="rect">
            <a:avLst/>
          </a:prstGeom>
          <a:solidFill>
            <a:schemeClr val="bg1">
              <a:lumMod val="95000"/>
            </a:schemeClr>
          </a:solidFill>
          <a:ln w="9525">
            <a:noFill/>
            <a:miter lim="800000"/>
          </a:ln>
        </p:spPr>
        <p:txBody>
          <a:bodyPr lIns="0" tIns="96000" rIns="0" bIns="0"/>
          <a:lstStyle/>
          <a:p>
            <a:pPr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 爬架每层增设副板，减小了爬架与建筑结构的间隙，降低了高坠风险，作业层采用“抽屉”式防护措施，既然不影响传模也同时达到降低高坠的风险，有效化解了安全与生产的矛盾 。（刷警示色提示其主要功能为防护）</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sp>
        <p:nvSpPr>
          <p:cNvPr id="14" name="矩形 2">
            <a:extLst>
              <a:ext uri="{FF2B5EF4-FFF2-40B4-BE49-F238E27FC236}">
                <a16:creationId xmlns:a16="http://schemas.microsoft.com/office/drawing/2014/main" id="{79B2A8EC-D5CE-46B9-ABE1-05A64E47EBCE}"/>
              </a:ext>
            </a:extLst>
          </p:cNvPr>
          <p:cNvSpPr>
            <a:spLocks noChangeArrowheads="1"/>
          </p:cNvSpPr>
          <p:nvPr/>
        </p:nvSpPr>
        <p:spPr bwMode="auto">
          <a:xfrm>
            <a:off x="338878" y="555526"/>
            <a:ext cx="2181747"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爬架与结构之间防护</a:t>
            </a:r>
            <a:endParaRPr lang="en-US" altLang="zh-CN" sz="1400" dirty="0">
              <a:solidFill>
                <a:schemeClr val="tx1"/>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04302253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57E01523-3B26-44E3-AEF2-BA0F780DD7D9}"/>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四、脚手架</a:t>
            </a:r>
          </a:p>
        </p:txBody>
      </p:sp>
      <p:pic>
        <p:nvPicPr>
          <p:cNvPr id="3" name="图片 2">
            <a:extLst>
              <a:ext uri="{FF2B5EF4-FFF2-40B4-BE49-F238E27FC236}">
                <a16:creationId xmlns:a16="http://schemas.microsoft.com/office/drawing/2014/main" id="{9F9A326A-584A-4A84-893B-D20B1BB8FB86}"/>
              </a:ext>
            </a:extLst>
          </p:cNvPr>
          <p:cNvPicPr>
            <a:picLocks/>
          </p:cNvPicPr>
          <p:nvPr/>
        </p:nvPicPr>
        <p:blipFill>
          <a:blip r:embed="rId2"/>
          <a:stretch>
            <a:fillRect/>
          </a:stretch>
        </p:blipFill>
        <p:spPr>
          <a:xfrm>
            <a:off x="4835327" y="1150056"/>
            <a:ext cx="3049043" cy="2140663"/>
          </a:xfrm>
          <a:prstGeom prst="rect">
            <a:avLst/>
          </a:prstGeom>
        </p:spPr>
      </p:pic>
      <p:pic>
        <p:nvPicPr>
          <p:cNvPr id="4" name="图片 3">
            <a:extLst>
              <a:ext uri="{FF2B5EF4-FFF2-40B4-BE49-F238E27FC236}">
                <a16:creationId xmlns:a16="http://schemas.microsoft.com/office/drawing/2014/main" id="{B6504CA4-DAB8-4300-83CD-E108497662A8}"/>
              </a:ext>
            </a:extLst>
          </p:cNvPr>
          <p:cNvPicPr>
            <a:picLocks/>
          </p:cNvPicPr>
          <p:nvPr/>
        </p:nvPicPr>
        <p:blipFill rotWithShape="1">
          <a:blip r:embed="rId3"/>
          <a:srcRect l="10338" r="8673"/>
          <a:stretch/>
        </p:blipFill>
        <p:spPr>
          <a:xfrm>
            <a:off x="1259632" y="1155388"/>
            <a:ext cx="3049043" cy="2129997"/>
          </a:xfrm>
          <a:prstGeom prst="rect">
            <a:avLst/>
          </a:prstGeom>
          <a:ln>
            <a:solidFill>
              <a:schemeClr val="tx1"/>
            </a:solidFill>
          </a:ln>
        </p:spPr>
      </p:pic>
      <p:sp>
        <p:nvSpPr>
          <p:cNvPr id="6" name="Title 3">
            <a:extLst>
              <a:ext uri="{FF2B5EF4-FFF2-40B4-BE49-F238E27FC236}">
                <a16:creationId xmlns:a16="http://schemas.microsoft.com/office/drawing/2014/main" id="{6C904CE7-FF3D-42E5-B001-9B861A608B0B}"/>
              </a:ext>
            </a:extLst>
          </p:cNvPr>
          <p:cNvSpPr txBox="1">
            <a:spLocks noChangeArrowheads="1"/>
          </p:cNvSpPr>
          <p:nvPr/>
        </p:nvSpPr>
        <p:spPr bwMode="auto">
          <a:xfrm>
            <a:off x="300236" y="3435846"/>
            <a:ext cx="8496944" cy="1108482"/>
          </a:xfrm>
          <a:prstGeom prst="rect">
            <a:avLst/>
          </a:prstGeom>
          <a:solidFill>
            <a:schemeClr val="bg1">
              <a:lumMod val="95000"/>
            </a:schemeClr>
          </a:solidFill>
          <a:ln w="9525">
            <a:noFill/>
            <a:miter lim="800000"/>
          </a:ln>
        </p:spPr>
        <p:txBody>
          <a:bodyPr lIns="0" tIns="96000" rIns="0" bIns="0"/>
          <a:lstStyle/>
          <a:p>
            <a:pPr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旋转加长扣件是指在传统旋转扣件中间由厂家出厂的时候便在中间加设销轴固定，销轴应由扣件原厂出厂，不得现场加工，同时扣件在螺栓拧紧扭力矩达到</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65N•m</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时，不得发生破坏。</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sp>
        <p:nvSpPr>
          <p:cNvPr id="7" name="矩形 2">
            <a:extLst>
              <a:ext uri="{FF2B5EF4-FFF2-40B4-BE49-F238E27FC236}">
                <a16:creationId xmlns:a16="http://schemas.microsoft.com/office/drawing/2014/main" id="{42755872-FA7A-4705-A9C3-46C050CD644F}"/>
              </a:ext>
            </a:extLst>
          </p:cNvPr>
          <p:cNvSpPr>
            <a:spLocks noChangeArrowheads="1"/>
          </p:cNvSpPr>
          <p:nvPr/>
        </p:nvSpPr>
        <p:spPr bwMode="auto">
          <a:xfrm>
            <a:off x="324575" y="697151"/>
            <a:ext cx="2864970"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脚手架剪刀撑旋转加长扣件</a:t>
            </a:r>
            <a:endParaRPr lang="en-US" altLang="zh-CN" sz="1400" dirty="0">
              <a:solidFill>
                <a:schemeClr val="tx1"/>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401749906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12F1056-2EF6-4743-B65B-926F660E4DCE}"/>
              </a:ext>
            </a:extLst>
          </p:cNvPr>
          <p:cNvPicPr>
            <a:picLocks noChangeAspect="1"/>
          </p:cNvPicPr>
          <p:nvPr/>
        </p:nvPicPr>
        <p:blipFill>
          <a:blip r:embed="rId2"/>
          <a:stretch>
            <a:fillRect/>
          </a:stretch>
        </p:blipFill>
        <p:spPr>
          <a:xfrm>
            <a:off x="1572121" y="997393"/>
            <a:ext cx="2592288" cy="2798493"/>
          </a:xfrm>
          <a:prstGeom prst="rect">
            <a:avLst/>
          </a:prstGeom>
        </p:spPr>
      </p:pic>
      <p:grpSp>
        <p:nvGrpSpPr>
          <p:cNvPr id="7" name="组合 6">
            <a:extLst>
              <a:ext uri="{FF2B5EF4-FFF2-40B4-BE49-F238E27FC236}">
                <a16:creationId xmlns:a16="http://schemas.microsoft.com/office/drawing/2014/main" id="{C703AA80-838A-4DA2-835F-BBF25F4DC2FC}"/>
              </a:ext>
            </a:extLst>
          </p:cNvPr>
          <p:cNvGrpSpPr/>
          <p:nvPr/>
        </p:nvGrpSpPr>
        <p:grpSpPr>
          <a:xfrm>
            <a:off x="4975314" y="1023281"/>
            <a:ext cx="2369805" cy="2772605"/>
            <a:chOff x="6378659" y="2319425"/>
            <a:chExt cx="4158584" cy="4259126"/>
          </a:xfrm>
        </p:grpSpPr>
        <p:pic>
          <p:nvPicPr>
            <p:cNvPr id="4" name="图片 3">
              <a:extLst>
                <a:ext uri="{FF2B5EF4-FFF2-40B4-BE49-F238E27FC236}">
                  <a16:creationId xmlns:a16="http://schemas.microsoft.com/office/drawing/2014/main" id="{526B7A54-E158-413E-89BB-7BE386FCC8E4}"/>
                </a:ext>
              </a:extLst>
            </p:cNvPr>
            <p:cNvPicPr>
              <a:picLocks noChangeAspect="1"/>
            </p:cNvPicPr>
            <p:nvPr/>
          </p:nvPicPr>
          <p:blipFill>
            <a:blip r:embed="rId3"/>
            <a:stretch>
              <a:fillRect/>
            </a:stretch>
          </p:blipFill>
          <p:spPr>
            <a:xfrm>
              <a:off x="6386167" y="4585368"/>
              <a:ext cx="4151076" cy="1993183"/>
            </a:xfrm>
            <a:prstGeom prst="rect">
              <a:avLst/>
            </a:prstGeom>
          </p:spPr>
        </p:pic>
        <p:pic>
          <p:nvPicPr>
            <p:cNvPr id="5" name="图片 4">
              <a:extLst>
                <a:ext uri="{FF2B5EF4-FFF2-40B4-BE49-F238E27FC236}">
                  <a16:creationId xmlns:a16="http://schemas.microsoft.com/office/drawing/2014/main" id="{F3E9F8C9-ECF6-40B4-921A-53CA9CFF891E}"/>
                </a:ext>
              </a:extLst>
            </p:cNvPr>
            <p:cNvPicPr>
              <a:picLocks noChangeAspect="1"/>
            </p:cNvPicPr>
            <p:nvPr/>
          </p:nvPicPr>
          <p:blipFill>
            <a:blip r:embed="rId4"/>
            <a:stretch>
              <a:fillRect/>
            </a:stretch>
          </p:blipFill>
          <p:spPr>
            <a:xfrm>
              <a:off x="6378659" y="2319425"/>
              <a:ext cx="4151076" cy="2202551"/>
            </a:xfrm>
            <a:prstGeom prst="rect">
              <a:avLst/>
            </a:prstGeom>
            <a:ln>
              <a:solidFill>
                <a:schemeClr val="tx1"/>
              </a:solidFill>
            </a:ln>
          </p:spPr>
        </p:pic>
      </p:grpSp>
      <p:sp>
        <p:nvSpPr>
          <p:cNvPr id="8" name="Title 3">
            <a:extLst>
              <a:ext uri="{FF2B5EF4-FFF2-40B4-BE49-F238E27FC236}">
                <a16:creationId xmlns:a16="http://schemas.microsoft.com/office/drawing/2014/main" id="{A4A30F10-7F5A-465A-942C-E038410F2E8A}"/>
              </a:ext>
            </a:extLst>
          </p:cNvPr>
          <p:cNvSpPr txBox="1">
            <a:spLocks noChangeArrowheads="1"/>
          </p:cNvSpPr>
          <p:nvPr/>
        </p:nvSpPr>
        <p:spPr bwMode="auto">
          <a:xfrm>
            <a:off x="363326" y="3893250"/>
            <a:ext cx="8417348" cy="1126772"/>
          </a:xfrm>
          <a:prstGeom prst="rect">
            <a:avLst/>
          </a:prstGeom>
          <a:solidFill>
            <a:schemeClr val="bg1">
              <a:lumMod val="95000"/>
            </a:schemeClr>
          </a:solidFill>
          <a:ln w="9525">
            <a:noFill/>
            <a:miter lim="800000"/>
          </a:ln>
        </p:spPr>
        <p:txBody>
          <a:bodyPr lIns="0" tIns="96000" rIns="0" bIns="0"/>
          <a:lstStyle/>
          <a:p>
            <a:pPr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爬架上张挂限载牌、验收牌、军令状，并在架体上画出限高线和限宽线，让爬架堆处于受控状态，降低了超载带来的坍塌风险，化解安全和生产的矛盾。</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sp>
        <p:nvSpPr>
          <p:cNvPr id="9" name="Title 3">
            <a:extLst>
              <a:ext uri="{FF2B5EF4-FFF2-40B4-BE49-F238E27FC236}">
                <a16:creationId xmlns:a16="http://schemas.microsoft.com/office/drawing/2014/main" id="{27469263-74A7-407E-A2D6-1B9E66D87275}"/>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四、脚手架</a:t>
            </a:r>
          </a:p>
        </p:txBody>
      </p:sp>
      <p:sp>
        <p:nvSpPr>
          <p:cNvPr id="2" name="矩形 1">
            <a:extLst>
              <a:ext uri="{FF2B5EF4-FFF2-40B4-BE49-F238E27FC236}">
                <a16:creationId xmlns:a16="http://schemas.microsoft.com/office/drawing/2014/main" id="{66AC6408-A3FF-46E2-B28F-B829BEE31969}"/>
              </a:ext>
            </a:extLst>
          </p:cNvPr>
          <p:cNvSpPr/>
          <p:nvPr/>
        </p:nvSpPr>
        <p:spPr>
          <a:xfrm>
            <a:off x="5224838" y="3518887"/>
            <a:ext cx="1866477" cy="276999"/>
          </a:xfrm>
          <a:prstGeom prst="rect">
            <a:avLst/>
          </a:prstGeom>
          <a:solidFill>
            <a:schemeClr val="bg1">
              <a:lumMod val="85000"/>
            </a:schemeClr>
          </a:solidFill>
        </p:spPr>
        <p:txBody>
          <a:bodyPr wrap="square">
            <a:spAutoFit/>
          </a:bodyPr>
          <a:lstStyle/>
          <a:p>
            <a:pPr algn="ctr"/>
            <a:r>
              <a:rPr lang="zh-CN" altLang="en-US" sz="1200" b="1" dirty="0">
                <a:latin typeface="+mn-ea"/>
              </a:rPr>
              <a:t>爬架限载牌和验收牌</a:t>
            </a:r>
            <a:endParaRPr lang="en-US" altLang="zh-CN" sz="1200" b="1" dirty="0">
              <a:latin typeface="+mn-ea"/>
            </a:endParaRPr>
          </a:p>
        </p:txBody>
      </p:sp>
      <p:sp>
        <p:nvSpPr>
          <p:cNvPr id="12" name="矩形 2">
            <a:extLst>
              <a:ext uri="{FF2B5EF4-FFF2-40B4-BE49-F238E27FC236}">
                <a16:creationId xmlns:a16="http://schemas.microsoft.com/office/drawing/2014/main" id="{197B7847-853D-4062-8131-79627E5E7DD3}"/>
              </a:ext>
            </a:extLst>
          </p:cNvPr>
          <p:cNvSpPr>
            <a:spLocks noChangeArrowheads="1"/>
          </p:cNvSpPr>
          <p:nvPr/>
        </p:nvSpPr>
        <p:spPr bwMode="auto">
          <a:xfrm>
            <a:off x="324575" y="607789"/>
            <a:ext cx="4175418"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爬架限载牌、验收牌、限高线限宽线、军令状</a:t>
            </a:r>
          </a:p>
        </p:txBody>
      </p:sp>
    </p:spTree>
    <p:extLst>
      <p:ext uri="{BB962C8B-B14F-4D97-AF65-F5344CB8AC3E}">
        <p14:creationId xmlns:p14="http://schemas.microsoft.com/office/powerpoint/2010/main" val="82599327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A4A30F10-7F5A-465A-942C-E038410F2E8A}"/>
              </a:ext>
            </a:extLst>
          </p:cNvPr>
          <p:cNvSpPr txBox="1">
            <a:spLocks noChangeArrowheads="1"/>
          </p:cNvSpPr>
          <p:nvPr/>
        </p:nvSpPr>
        <p:spPr bwMode="auto">
          <a:xfrm>
            <a:off x="560338" y="3360899"/>
            <a:ext cx="8107977" cy="1443099"/>
          </a:xfrm>
          <a:prstGeom prst="rect">
            <a:avLst/>
          </a:prstGeom>
          <a:solidFill>
            <a:schemeClr val="bg1">
              <a:lumMod val="95000"/>
            </a:schemeClr>
          </a:solidFill>
          <a:ln w="9525">
            <a:noFill/>
            <a:miter lim="800000"/>
          </a:ln>
        </p:spPr>
        <p:txBody>
          <a:bodyPr lIns="0" tIns="96000" rIns="0" bIns="0"/>
          <a:lstStyle/>
          <a:p>
            <a:pPr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采用铝模</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爬架工艺时，施工单位须提前做好铝模深化，降低铝模对爬架附墙支座设置的影响，或对最上一道爬架附墙支座进行针对性设计处理（强度、连接方式也应满足要求）。</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sp>
        <p:nvSpPr>
          <p:cNvPr id="9" name="Title 3">
            <a:extLst>
              <a:ext uri="{FF2B5EF4-FFF2-40B4-BE49-F238E27FC236}">
                <a16:creationId xmlns:a16="http://schemas.microsoft.com/office/drawing/2014/main" id="{27469263-74A7-407E-A2D6-1B9E66D87275}"/>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四、脚手架</a:t>
            </a:r>
          </a:p>
        </p:txBody>
      </p:sp>
      <p:sp>
        <p:nvSpPr>
          <p:cNvPr id="12" name="矩形 2">
            <a:extLst>
              <a:ext uri="{FF2B5EF4-FFF2-40B4-BE49-F238E27FC236}">
                <a16:creationId xmlns:a16="http://schemas.microsoft.com/office/drawing/2014/main" id="{197B7847-853D-4062-8131-79627E5E7DD3}"/>
              </a:ext>
            </a:extLst>
          </p:cNvPr>
          <p:cNvSpPr>
            <a:spLocks noChangeArrowheads="1"/>
          </p:cNvSpPr>
          <p:nvPr/>
        </p:nvSpPr>
        <p:spPr bwMode="auto">
          <a:xfrm>
            <a:off x="362703" y="616007"/>
            <a:ext cx="1689017"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爬架附墙支座</a:t>
            </a:r>
          </a:p>
        </p:txBody>
      </p:sp>
      <p:pic>
        <p:nvPicPr>
          <p:cNvPr id="6" name="图片 5">
            <a:extLst>
              <a:ext uri="{FF2B5EF4-FFF2-40B4-BE49-F238E27FC236}">
                <a16:creationId xmlns:a16="http://schemas.microsoft.com/office/drawing/2014/main" id="{0BAD2DB5-22A6-4314-9FB3-F693916CB410}"/>
              </a:ext>
            </a:extLst>
          </p:cNvPr>
          <p:cNvPicPr>
            <a:picLocks noChangeAspect="1"/>
          </p:cNvPicPr>
          <p:nvPr/>
        </p:nvPicPr>
        <p:blipFill>
          <a:blip r:embed="rId2"/>
          <a:stretch>
            <a:fillRect/>
          </a:stretch>
        </p:blipFill>
        <p:spPr>
          <a:xfrm rot="16200000">
            <a:off x="1204627" y="665865"/>
            <a:ext cx="1694185" cy="2258913"/>
          </a:xfrm>
          <a:prstGeom prst="rect">
            <a:avLst/>
          </a:prstGeom>
        </p:spPr>
      </p:pic>
      <p:pic>
        <p:nvPicPr>
          <p:cNvPr id="10" name="图片 9">
            <a:extLst>
              <a:ext uri="{FF2B5EF4-FFF2-40B4-BE49-F238E27FC236}">
                <a16:creationId xmlns:a16="http://schemas.microsoft.com/office/drawing/2014/main" id="{0EF87C51-F74B-49D5-9CC8-5EB483648CEB}"/>
              </a:ext>
            </a:extLst>
          </p:cNvPr>
          <p:cNvPicPr>
            <a:picLocks noChangeAspect="1"/>
          </p:cNvPicPr>
          <p:nvPr/>
        </p:nvPicPr>
        <p:blipFill>
          <a:blip r:embed="rId3"/>
          <a:stretch>
            <a:fillRect/>
          </a:stretch>
        </p:blipFill>
        <p:spPr>
          <a:xfrm>
            <a:off x="3904082" y="923784"/>
            <a:ext cx="2324102" cy="1743077"/>
          </a:xfrm>
          <a:prstGeom prst="rect">
            <a:avLst/>
          </a:prstGeom>
        </p:spPr>
      </p:pic>
      <p:pic>
        <p:nvPicPr>
          <p:cNvPr id="13" name="图片 12">
            <a:extLst>
              <a:ext uri="{FF2B5EF4-FFF2-40B4-BE49-F238E27FC236}">
                <a16:creationId xmlns:a16="http://schemas.microsoft.com/office/drawing/2014/main" id="{06ADC5DA-9FD8-4F88-9980-C47F938B9E24}"/>
              </a:ext>
            </a:extLst>
          </p:cNvPr>
          <p:cNvPicPr>
            <a:picLocks noChangeAspect="1"/>
          </p:cNvPicPr>
          <p:nvPr/>
        </p:nvPicPr>
        <p:blipFill>
          <a:blip r:embed="rId4"/>
          <a:stretch>
            <a:fillRect/>
          </a:stretch>
        </p:blipFill>
        <p:spPr>
          <a:xfrm>
            <a:off x="6228184" y="923784"/>
            <a:ext cx="2324102" cy="1744555"/>
          </a:xfrm>
          <a:prstGeom prst="rect">
            <a:avLst/>
          </a:prstGeom>
        </p:spPr>
      </p:pic>
      <p:sp>
        <p:nvSpPr>
          <p:cNvPr id="15" name="文本框 14">
            <a:extLst>
              <a:ext uri="{FF2B5EF4-FFF2-40B4-BE49-F238E27FC236}">
                <a16:creationId xmlns:a16="http://schemas.microsoft.com/office/drawing/2014/main" id="{C93D6B47-0951-4C76-BE34-AF77B3C4B29F}"/>
              </a:ext>
            </a:extLst>
          </p:cNvPr>
          <p:cNvSpPr txBox="1"/>
          <p:nvPr/>
        </p:nvSpPr>
        <p:spPr>
          <a:xfrm>
            <a:off x="925786" y="2770824"/>
            <a:ext cx="2258914" cy="461665"/>
          </a:xfrm>
          <a:prstGeom prst="rect">
            <a:avLst/>
          </a:prstGeom>
          <a:noFill/>
        </p:spPr>
        <p:txBody>
          <a:bodyPr wrap="square">
            <a:spAutoFit/>
          </a:bodyPr>
          <a:lstStyle/>
          <a:p>
            <a:pPr algn="ctr"/>
            <a:r>
              <a:rPr lang="zh-CN" altLang="en-US" sz="1200" dirty="0">
                <a:solidFill>
                  <a:srgbClr val="000000"/>
                </a:solidFill>
                <a:latin typeface="微软雅黑" panose="020B0503020204020204" charset="-122"/>
                <a:ea typeface="微软雅黑" panose="020B0503020204020204" charset="-122"/>
                <a:cs typeface="等线" panose="02010600030101010101" charset="-122"/>
                <a:sym typeface="+mn-ea"/>
              </a:rPr>
              <a:t>爬架附墙支座未每层设置，</a:t>
            </a:r>
            <a:endParaRPr lang="en-US" altLang="zh-CN" sz="1200" dirty="0">
              <a:solidFill>
                <a:srgbClr val="000000"/>
              </a:solidFill>
              <a:latin typeface="微软雅黑" panose="020B0503020204020204" charset="-122"/>
              <a:ea typeface="微软雅黑" panose="020B0503020204020204" charset="-122"/>
              <a:cs typeface="等线" panose="02010600030101010101" charset="-122"/>
              <a:sym typeface="+mn-ea"/>
            </a:endParaRPr>
          </a:p>
          <a:p>
            <a:pPr algn="ctr"/>
            <a:r>
              <a:rPr lang="zh-CN" altLang="en-US" sz="1200" dirty="0">
                <a:solidFill>
                  <a:srgbClr val="000000"/>
                </a:solidFill>
                <a:latin typeface="微软雅黑" panose="020B0503020204020204" charset="-122"/>
                <a:ea typeface="微软雅黑" panose="020B0503020204020204" charset="-122"/>
                <a:cs typeface="等线" panose="02010600030101010101" charset="-122"/>
                <a:sym typeface="+mn-ea"/>
              </a:rPr>
              <a:t>仅有</a:t>
            </a:r>
            <a:r>
              <a:rPr lang="en-US" altLang="zh-CN" sz="1200" dirty="0">
                <a:solidFill>
                  <a:srgbClr val="000000"/>
                </a:solidFill>
                <a:latin typeface="微软雅黑" panose="020B0503020204020204" charset="-122"/>
                <a:ea typeface="微软雅黑" panose="020B0503020204020204" charset="-122"/>
                <a:cs typeface="等线" panose="02010600030101010101" charset="-122"/>
                <a:sym typeface="+mn-ea"/>
              </a:rPr>
              <a:t>2</a:t>
            </a:r>
            <a:r>
              <a:rPr lang="zh-CN" altLang="en-US" sz="1200" dirty="0">
                <a:solidFill>
                  <a:srgbClr val="000000"/>
                </a:solidFill>
                <a:latin typeface="微软雅黑" panose="020B0503020204020204" charset="-122"/>
                <a:ea typeface="微软雅黑" panose="020B0503020204020204" charset="-122"/>
                <a:cs typeface="等线" panose="02010600030101010101" charset="-122"/>
                <a:sym typeface="+mn-ea"/>
              </a:rPr>
              <a:t>道。</a:t>
            </a:r>
            <a:endParaRPr lang="zh-CN" altLang="en-US" sz="1200" dirty="0"/>
          </a:p>
        </p:txBody>
      </p:sp>
      <p:sp>
        <p:nvSpPr>
          <p:cNvPr id="16" name="文本框 15">
            <a:extLst>
              <a:ext uri="{FF2B5EF4-FFF2-40B4-BE49-F238E27FC236}">
                <a16:creationId xmlns:a16="http://schemas.microsoft.com/office/drawing/2014/main" id="{095EC406-5640-4A5E-95CD-7A19DB953406}"/>
              </a:ext>
            </a:extLst>
          </p:cNvPr>
          <p:cNvSpPr txBox="1"/>
          <p:nvPr/>
        </p:nvSpPr>
        <p:spPr>
          <a:xfrm>
            <a:off x="3806191" y="2770824"/>
            <a:ext cx="4843985" cy="461665"/>
          </a:xfrm>
          <a:prstGeom prst="rect">
            <a:avLst/>
          </a:prstGeom>
          <a:noFill/>
        </p:spPr>
        <p:txBody>
          <a:bodyPr wrap="square">
            <a:spAutoFit/>
          </a:bodyPr>
          <a:lstStyle/>
          <a:p>
            <a:pPr algn="ctr"/>
            <a:r>
              <a:rPr lang="zh-CN" altLang="en-US" sz="1200" dirty="0">
                <a:solidFill>
                  <a:srgbClr val="000000"/>
                </a:solidFill>
                <a:latin typeface="微软雅黑" panose="020B0503020204020204" charset="-122"/>
                <a:ea typeface="微软雅黑" panose="020B0503020204020204" charset="-122"/>
                <a:cs typeface="等线" panose="02010600030101010101" charset="-122"/>
                <a:sym typeface="+mn-ea"/>
              </a:rPr>
              <a:t>铝模</a:t>
            </a:r>
            <a:r>
              <a:rPr lang="en-US" altLang="zh-CN" sz="1200" dirty="0">
                <a:solidFill>
                  <a:srgbClr val="000000"/>
                </a:solidFill>
                <a:latin typeface="微软雅黑" panose="020B0503020204020204" charset="-122"/>
                <a:ea typeface="微软雅黑" panose="020B0503020204020204" charset="-122"/>
                <a:cs typeface="等线" panose="02010600030101010101" charset="-122"/>
                <a:sym typeface="+mn-ea"/>
              </a:rPr>
              <a:t>K</a:t>
            </a:r>
            <a:r>
              <a:rPr lang="zh-CN" altLang="en-US" sz="1200" dirty="0">
                <a:solidFill>
                  <a:srgbClr val="000000"/>
                </a:solidFill>
                <a:latin typeface="微软雅黑" panose="020B0503020204020204" charset="-122"/>
                <a:ea typeface="微软雅黑" panose="020B0503020204020204" charset="-122"/>
                <a:cs typeface="等线" panose="02010600030101010101" charset="-122"/>
                <a:sym typeface="+mn-ea"/>
              </a:rPr>
              <a:t>板对爬架附墙支座安装造成影响，须待</a:t>
            </a:r>
            <a:r>
              <a:rPr lang="en-US" altLang="zh-CN" sz="1200" dirty="0">
                <a:solidFill>
                  <a:srgbClr val="000000"/>
                </a:solidFill>
                <a:latin typeface="微软雅黑" panose="020B0503020204020204" charset="-122"/>
                <a:ea typeface="微软雅黑" panose="020B0503020204020204" charset="-122"/>
                <a:cs typeface="等线" panose="02010600030101010101" charset="-122"/>
                <a:sym typeface="+mn-ea"/>
              </a:rPr>
              <a:t>K</a:t>
            </a:r>
            <a:r>
              <a:rPr lang="zh-CN" altLang="en-US" sz="1200" dirty="0">
                <a:solidFill>
                  <a:srgbClr val="000000"/>
                </a:solidFill>
                <a:latin typeface="微软雅黑" panose="020B0503020204020204" charset="-122"/>
                <a:ea typeface="微软雅黑" panose="020B0503020204020204" charset="-122"/>
                <a:cs typeface="等线" panose="02010600030101010101" charset="-122"/>
                <a:sym typeface="+mn-ea"/>
              </a:rPr>
              <a:t>板拆除后才能安装附墙支座，导致爬梯提升进度滞后。</a:t>
            </a:r>
            <a:endParaRPr lang="zh-CN" altLang="en-US" sz="1200" dirty="0"/>
          </a:p>
        </p:txBody>
      </p:sp>
    </p:spTree>
    <p:extLst>
      <p:ext uri="{BB962C8B-B14F-4D97-AF65-F5344CB8AC3E}">
        <p14:creationId xmlns:p14="http://schemas.microsoft.com/office/powerpoint/2010/main" val="139995464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TextBox 7"/>
          <p:cNvSpPr txBox="1"/>
          <p:nvPr/>
        </p:nvSpPr>
        <p:spPr>
          <a:xfrm>
            <a:off x="853015" y="1299938"/>
            <a:ext cx="3200400" cy="261610"/>
          </a:xfrm>
          <a:prstGeom prst="rect">
            <a:avLst/>
          </a:prstGeom>
          <a:noFill/>
          <a:ln w="9525">
            <a:noFill/>
          </a:ln>
        </p:spPr>
        <p:txBody>
          <a:bodyPr wrap="square">
            <a:spAutoFit/>
          </a:bodyPr>
          <a:lstStyle>
            <a:defPPr>
              <a:defRPr lang="zh-CN"/>
            </a:defPPr>
            <a:lvl1pPr>
              <a:defRPr sz="1100" b="1">
                <a:latin typeface="微软雅黑" panose="020B0503020204020204" charset="-122"/>
                <a:ea typeface="微软雅黑" panose="020B0503020204020204" charset="-122"/>
              </a:defRPr>
            </a:lvl1pPr>
          </a:lstStyle>
          <a:p>
            <a:pPr defTabSz="685800"/>
            <a:r>
              <a:rPr lang="en-US" altLang="zh-CN" dirty="0">
                <a:solidFill>
                  <a:prstClr val="black"/>
                </a:solidFill>
              </a:rPr>
              <a:t>1</a:t>
            </a:r>
            <a:r>
              <a:rPr lang="zh-CN" altLang="en-US" dirty="0">
                <a:solidFill>
                  <a:prstClr val="black"/>
                </a:solidFill>
              </a:rPr>
              <a:t>、关于颜色</a:t>
            </a:r>
          </a:p>
        </p:txBody>
      </p:sp>
      <p:sp>
        <p:nvSpPr>
          <p:cNvPr id="13316" name="TextBox 7"/>
          <p:cNvSpPr txBox="1"/>
          <p:nvPr/>
        </p:nvSpPr>
        <p:spPr>
          <a:xfrm>
            <a:off x="853015" y="1656488"/>
            <a:ext cx="3007262" cy="461665"/>
          </a:xfrm>
          <a:prstGeom prst="rect">
            <a:avLst/>
          </a:prstGeom>
          <a:noFill/>
          <a:ln w="9525">
            <a:noFill/>
          </a:ln>
        </p:spPr>
        <p:txBody>
          <a:bodyPr wrap="square">
            <a:spAutoFit/>
          </a:bodyPr>
          <a:lstStyle/>
          <a:p>
            <a:pPr defTabSz="685800"/>
            <a:r>
              <a:rPr lang="zh-CN" altLang="en-US" sz="1200" b="1" dirty="0">
                <a:solidFill>
                  <a:srgbClr val="FF0000"/>
                </a:solidFill>
                <a:latin typeface="微软雅黑" panose="020B0503020204020204" charset="-122"/>
                <a:ea typeface="微软雅黑" panose="020B0503020204020204" charset="-122"/>
              </a:rPr>
              <a:t>红色色值：</a:t>
            </a:r>
            <a:r>
              <a:rPr lang="en-US" altLang="zh-CN" sz="1200" b="1" dirty="0">
                <a:solidFill>
                  <a:srgbClr val="FF0000"/>
                </a:solidFill>
                <a:latin typeface="微软雅黑" panose="020B0503020204020204" charset="-122"/>
                <a:ea typeface="微软雅黑" panose="020B0503020204020204" charset="-122"/>
              </a:rPr>
              <a:t> C 000 M 100 Y 100 K 20</a:t>
            </a:r>
          </a:p>
          <a:p>
            <a:pPr defTabSz="685800"/>
            <a:r>
              <a:rPr lang="en-US" altLang="zh-CN" sz="1200" b="1" dirty="0">
                <a:solidFill>
                  <a:srgbClr val="FF0000"/>
                </a:solidFill>
                <a:latin typeface="微软雅黑" panose="020B0503020204020204" charset="-122"/>
                <a:ea typeface="微软雅黑" panose="020B0503020204020204" charset="-122"/>
              </a:rPr>
              <a:t>                  R 199 G 000 B 011</a:t>
            </a:r>
            <a:endParaRPr lang="zh-CN" altLang="en-US" sz="1200" b="1" dirty="0">
              <a:solidFill>
                <a:srgbClr val="FF0000"/>
              </a:solidFill>
              <a:latin typeface="微软雅黑" panose="020B0503020204020204" charset="-122"/>
              <a:ea typeface="微软雅黑" panose="020B0503020204020204" charset="-122"/>
            </a:endParaRPr>
          </a:p>
        </p:txBody>
      </p:sp>
      <p:sp>
        <p:nvSpPr>
          <p:cNvPr id="3" name="TextBox 7"/>
          <p:cNvSpPr txBox="1"/>
          <p:nvPr/>
        </p:nvSpPr>
        <p:spPr>
          <a:xfrm>
            <a:off x="853015" y="2130530"/>
            <a:ext cx="3200400" cy="461665"/>
          </a:xfrm>
          <a:prstGeom prst="rect">
            <a:avLst/>
          </a:prstGeom>
          <a:noFill/>
          <a:ln w="9525">
            <a:noFill/>
          </a:ln>
        </p:spPr>
        <p:txBody>
          <a:bodyPr>
            <a:spAutoFit/>
          </a:bodyPr>
          <a:lstStyle/>
          <a:p>
            <a:pPr defTabSz="685800"/>
            <a:r>
              <a:rPr lang="zh-CN" altLang="en-US" sz="1200" b="1" dirty="0">
                <a:solidFill>
                  <a:srgbClr val="251E1C"/>
                </a:solidFill>
                <a:latin typeface="微软雅黑" panose="020B0503020204020204" charset="-122"/>
                <a:ea typeface="微软雅黑" panose="020B0503020204020204" charset="-122"/>
              </a:rPr>
              <a:t>黑色色值：</a:t>
            </a:r>
            <a:r>
              <a:rPr lang="en-US" altLang="zh-CN" sz="1200" b="1" dirty="0">
                <a:solidFill>
                  <a:srgbClr val="251E1C"/>
                </a:solidFill>
                <a:latin typeface="微软雅黑" panose="020B0503020204020204" charset="-122"/>
                <a:ea typeface="微软雅黑" panose="020B0503020204020204" charset="-122"/>
              </a:rPr>
              <a:t> C 020 M 000 Y 000 K 100</a:t>
            </a:r>
          </a:p>
          <a:p>
            <a:pPr defTabSz="685800"/>
            <a:r>
              <a:rPr lang="en-US" altLang="zh-CN" sz="1200" b="1" dirty="0">
                <a:solidFill>
                  <a:srgbClr val="251E1C"/>
                </a:solidFill>
                <a:latin typeface="微软雅黑" panose="020B0503020204020204" charset="-122"/>
                <a:ea typeface="微软雅黑" panose="020B0503020204020204" charset="-122"/>
              </a:rPr>
              <a:t>                  R 000 G 000 B 000</a:t>
            </a:r>
          </a:p>
        </p:txBody>
      </p:sp>
      <p:sp>
        <p:nvSpPr>
          <p:cNvPr id="13319" name="TextBox 7"/>
          <p:cNvSpPr txBox="1"/>
          <p:nvPr/>
        </p:nvSpPr>
        <p:spPr>
          <a:xfrm>
            <a:off x="853015" y="2564882"/>
            <a:ext cx="995536" cy="261610"/>
          </a:xfrm>
          <a:prstGeom prst="rect">
            <a:avLst/>
          </a:prstGeom>
          <a:noFill/>
          <a:ln w="9525">
            <a:noFill/>
          </a:ln>
        </p:spPr>
        <p:txBody>
          <a:bodyPr wrap="square">
            <a:spAutoFit/>
          </a:bodyPr>
          <a:lstStyle/>
          <a:p>
            <a:pPr defTabSz="685800"/>
            <a:r>
              <a:rPr lang="en-US" altLang="zh-CN" sz="1100" b="1" dirty="0">
                <a:solidFill>
                  <a:prstClr val="black"/>
                </a:solidFill>
                <a:latin typeface="微软雅黑" panose="020B0503020204020204" charset="-122"/>
                <a:ea typeface="微软雅黑" panose="020B0503020204020204" charset="-122"/>
              </a:rPr>
              <a:t>2</a:t>
            </a:r>
            <a:r>
              <a:rPr lang="zh-CN" altLang="en-US" sz="1100" b="1" dirty="0">
                <a:solidFill>
                  <a:prstClr val="black"/>
                </a:solidFill>
                <a:latin typeface="微软雅黑" panose="020B0503020204020204" charset="-122"/>
                <a:ea typeface="微软雅黑" panose="020B0503020204020204" charset="-122"/>
              </a:rPr>
              <a:t>、关于字体</a:t>
            </a:r>
          </a:p>
        </p:txBody>
      </p:sp>
      <p:sp>
        <p:nvSpPr>
          <p:cNvPr id="14" name="TextBox 7"/>
          <p:cNvSpPr txBox="1">
            <a:spLocks noChangeArrowheads="1"/>
          </p:cNvSpPr>
          <p:nvPr/>
        </p:nvSpPr>
        <p:spPr bwMode="auto">
          <a:xfrm>
            <a:off x="853015" y="2796369"/>
            <a:ext cx="3279775" cy="526811"/>
          </a:xfrm>
          <a:prstGeom prst="rect">
            <a:avLst/>
          </a:prstGeom>
          <a:noFill/>
          <a:ln w="9525">
            <a:noFill/>
            <a:miter lim="800000"/>
          </a:ln>
        </p:spPr>
        <p:txBody>
          <a:bodyPr wrap="square">
            <a:spAutoFit/>
          </a:bodyPr>
          <a:lstStyle/>
          <a:p>
            <a:pPr defTabSz="685800">
              <a:lnSpc>
                <a:spcPct val="150000"/>
              </a:lnSpc>
              <a:defRPr/>
            </a:pPr>
            <a:r>
              <a:rPr lang="zh-CN" altLang="en-US" sz="1000" dirty="0">
                <a:solidFill>
                  <a:prstClr val="black"/>
                </a:solidFill>
                <a:latin typeface="微软雅黑" panose="020B0503020204020204" charset="-122"/>
                <a:ea typeface="微软雅黑" panose="020B0503020204020204" charset="-122"/>
              </a:rPr>
              <a:t>所使用字体为思源黑体</a:t>
            </a:r>
            <a:r>
              <a:rPr lang="en-US" altLang="zh-CN" sz="1000" dirty="0">
                <a:solidFill>
                  <a:prstClr val="black"/>
                </a:solidFill>
                <a:latin typeface="微软雅黑" panose="020B0503020204020204" charset="-122"/>
                <a:ea typeface="微软雅黑" panose="020B0503020204020204" charset="-122"/>
              </a:rPr>
              <a:t>Heavy</a:t>
            </a:r>
            <a:r>
              <a:rPr lang="zh-CN" altLang="en-US" sz="1000" dirty="0">
                <a:solidFill>
                  <a:prstClr val="black"/>
                </a:solidFill>
                <a:latin typeface="微软雅黑" panose="020B0503020204020204" charset="-122"/>
                <a:ea typeface="微软雅黑" panose="020B0503020204020204" charset="-122"/>
              </a:rPr>
              <a:t>、思源黑体</a:t>
            </a:r>
            <a:r>
              <a:rPr lang="en-US" altLang="zh-CN" sz="1000" dirty="0">
                <a:solidFill>
                  <a:prstClr val="black"/>
                </a:solidFill>
                <a:latin typeface="微软雅黑" panose="020B0503020204020204" charset="-122"/>
                <a:ea typeface="微软雅黑" panose="020B0503020204020204" charset="-122"/>
              </a:rPr>
              <a:t>Bold</a:t>
            </a:r>
            <a:r>
              <a:rPr lang="zh-CN" altLang="en-US" sz="1000" dirty="0">
                <a:solidFill>
                  <a:prstClr val="black"/>
                </a:solidFill>
                <a:latin typeface="微软雅黑" panose="020B0503020204020204" charset="-122"/>
                <a:ea typeface="微软雅黑" panose="020B0503020204020204" charset="-122"/>
              </a:rPr>
              <a:t>、思源黑体</a:t>
            </a:r>
            <a:r>
              <a:rPr lang="en-US" altLang="zh-CN" sz="1000" dirty="0">
                <a:solidFill>
                  <a:prstClr val="black"/>
                </a:solidFill>
                <a:latin typeface="微软雅黑" panose="020B0503020204020204" charset="-122"/>
                <a:ea typeface="微软雅黑" panose="020B0503020204020204" charset="-122"/>
              </a:rPr>
              <a:t>Medium</a:t>
            </a:r>
            <a:r>
              <a:rPr lang="zh-CN" altLang="en-US" sz="1000" dirty="0">
                <a:solidFill>
                  <a:prstClr val="black"/>
                </a:solidFill>
                <a:latin typeface="微软雅黑" panose="020B0503020204020204" charset="-122"/>
                <a:ea typeface="微软雅黑" panose="020B0503020204020204" charset="-122"/>
              </a:rPr>
              <a:t>、思源黑体</a:t>
            </a:r>
            <a:r>
              <a:rPr lang="en-US" altLang="zh-CN" sz="1000" dirty="0">
                <a:solidFill>
                  <a:prstClr val="black"/>
                </a:solidFill>
                <a:latin typeface="微软雅黑" panose="020B0503020204020204" charset="-122"/>
                <a:ea typeface="微软雅黑" panose="020B0503020204020204" charset="-122"/>
              </a:rPr>
              <a:t>Regular</a:t>
            </a:r>
            <a:r>
              <a:rPr lang="zh-CN" altLang="en-US" sz="1000" dirty="0">
                <a:solidFill>
                  <a:prstClr val="black"/>
                </a:solidFill>
                <a:latin typeface="微软雅黑" panose="020B0503020204020204" charset="-122"/>
                <a:ea typeface="微软雅黑" panose="020B0503020204020204" charset="-122"/>
              </a:rPr>
              <a:t>、思源黑体</a:t>
            </a:r>
            <a:r>
              <a:rPr lang="en-US" altLang="zh-CN" sz="1000" dirty="0">
                <a:solidFill>
                  <a:prstClr val="black"/>
                </a:solidFill>
                <a:latin typeface="微软雅黑" panose="020B0503020204020204" charset="-122"/>
                <a:ea typeface="微软雅黑" panose="020B0503020204020204" charset="-122"/>
              </a:rPr>
              <a:t>Light</a:t>
            </a:r>
            <a:r>
              <a:rPr lang="zh-CN" altLang="en-US" sz="1000" dirty="0">
                <a:solidFill>
                  <a:prstClr val="black"/>
                </a:solidFill>
                <a:latin typeface="微软雅黑" panose="020B0503020204020204" charset="-122"/>
                <a:ea typeface="微软雅黑" panose="020B0503020204020204" charset="-122"/>
              </a:rPr>
              <a:t>字体</a:t>
            </a:r>
          </a:p>
        </p:txBody>
      </p:sp>
      <p:sp>
        <p:nvSpPr>
          <p:cNvPr id="13324" name="TextBox 7"/>
          <p:cNvSpPr txBox="1"/>
          <p:nvPr/>
        </p:nvSpPr>
        <p:spPr>
          <a:xfrm>
            <a:off x="853015" y="3345309"/>
            <a:ext cx="3200400" cy="261610"/>
          </a:xfrm>
          <a:prstGeom prst="rect">
            <a:avLst/>
          </a:prstGeom>
          <a:noFill/>
          <a:ln w="9525">
            <a:noFill/>
          </a:ln>
        </p:spPr>
        <p:txBody>
          <a:bodyPr wrap="square">
            <a:spAutoFit/>
          </a:bodyPr>
          <a:lstStyle>
            <a:defPPr>
              <a:defRPr lang="zh-CN"/>
            </a:defPPr>
            <a:lvl1pPr>
              <a:defRPr sz="1100" b="1">
                <a:latin typeface="微软雅黑" panose="020B0503020204020204" charset="-122"/>
                <a:ea typeface="微软雅黑" panose="020B0503020204020204" charset="-122"/>
              </a:defRPr>
            </a:lvl1pPr>
          </a:lstStyle>
          <a:p>
            <a:pPr defTabSz="685800"/>
            <a:r>
              <a:rPr lang="en-US" altLang="zh-CN" dirty="0">
                <a:solidFill>
                  <a:prstClr val="black"/>
                </a:solidFill>
              </a:rPr>
              <a:t>3</a:t>
            </a:r>
            <a:r>
              <a:rPr lang="zh-CN" altLang="en-US" dirty="0">
                <a:solidFill>
                  <a:prstClr val="black"/>
                </a:solidFill>
              </a:rPr>
              <a:t>、关于尺寸</a:t>
            </a:r>
          </a:p>
        </p:txBody>
      </p:sp>
      <p:sp>
        <p:nvSpPr>
          <p:cNvPr id="18" name="TextBox 7"/>
          <p:cNvSpPr txBox="1">
            <a:spLocks noChangeArrowheads="1"/>
          </p:cNvSpPr>
          <p:nvPr/>
        </p:nvSpPr>
        <p:spPr bwMode="auto">
          <a:xfrm>
            <a:off x="853014" y="3575120"/>
            <a:ext cx="3279775" cy="526811"/>
          </a:xfrm>
          <a:prstGeom prst="rect">
            <a:avLst/>
          </a:prstGeom>
          <a:noFill/>
          <a:ln w="9525">
            <a:noFill/>
            <a:miter lim="800000"/>
          </a:ln>
        </p:spPr>
        <p:txBody>
          <a:bodyPr>
            <a:spAutoFit/>
          </a:bodyPr>
          <a:lstStyle>
            <a:defPPr>
              <a:defRPr lang="zh-CN"/>
            </a:defPPr>
            <a:lvl1pPr marR="0">
              <a:lnSpc>
                <a:spcPct val="150000"/>
              </a:lnSpc>
              <a:buClrTx/>
              <a:buSzTx/>
              <a:buFontTx/>
              <a:defRPr sz="1000">
                <a:latin typeface="微软雅黑" panose="020B0503020204020204" charset="-122"/>
                <a:ea typeface="微软雅黑" panose="020B0503020204020204" charset="-122"/>
              </a:defRPr>
            </a:lvl1pPr>
          </a:lstStyle>
          <a:p>
            <a:pPr defTabSz="685800"/>
            <a:r>
              <a:rPr lang="zh-CN" altLang="en-US" dirty="0">
                <a:solidFill>
                  <a:prstClr val="black"/>
                </a:solidFill>
              </a:rPr>
              <a:t>本规范模板中使用尺寸为工地参考尺寸，请按照比例，适配于各个工地实际情况；</a:t>
            </a:r>
            <a:endParaRPr lang="en-US" altLang="zh-CN" dirty="0">
              <a:solidFill>
                <a:prstClr val="black"/>
              </a:solidFill>
            </a:endParaRPr>
          </a:p>
        </p:txBody>
      </p:sp>
      <p:sp>
        <p:nvSpPr>
          <p:cNvPr id="13321" name="TextBox 7"/>
          <p:cNvSpPr txBox="1"/>
          <p:nvPr/>
        </p:nvSpPr>
        <p:spPr>
          <a:xfrm>
            <a:off x="4718262" y="1299938"/>
            <a:ext cx="1427584" cy="261610"/>
          </a:xfrm>
          <a:prstGeom prst="rect">
            <a:avLst/>
          </a:prstGeom>
          <a:noFill/>
          <a:ln w="9525">
            <a:noFill/>
          </a:ln>
        </p:spPr>
        <p:txBody>
          <a:bodyPr wrap="square">
            <a:spAutoFit/>
          </a:bodyPr>
          <a:lstStyle/>
          <a:p>
            <a:pPr defTabSz="685800"/>
            <a:r>
              <a:rPr lang="en-US" altLang="zh-CN" sz="1100" b="1" dirty="0">
                <a:solidFill>
                  <a:prstClr val="black"/>
                </a:solidFill>
                <a:latin typeface="微软雅黑" panose="020B0503020204020204" charset="-122"/>
                <a:ea typeface="微软雅黑" panose="020B0503020204020204" charset="-122"/>
              </a:rPr>
              <a:t>4</a:t>
            </a:r>
            <a:r>
              <a:rPr lang="zh-CN" altLang="en-US" sz="1100" b="1" dirty="0">
                <a:solidFill>
                  <a:prstClr val="black"/>
                </a:solidFill>
                <a:latin typeface="微软雅黑" panose="020B0503020204020204" charset="-122"/>
                <a:ea typeface="微软雅黑" panose="020B0503020204020204" charset="-122"/>
              </a:rPr>
              <a:t>、关于材质、工艺</a:t>
            </a:r>
          </a:p>
        </p:txBody>
      </p:sp>
      <p:sp>
        <p:nvSpPr>
          <p:cNvPr id="19" name="TextBox 7"/>
          <p:cNvSpPr txBox="1">
            <a:spLocks noChangeArrowheads="1"/>
          </p:cNvSpPr>
          <p:nvPr/>
        </p:nvSpPr>
        <p:spPr bwMode="auto">
          <a:xfrm>
            <a:off x="4727989" y="1619130"/>
            <a:ext cx="3782003" cy="988476"/>
          </a:xfrm>
          <a:prstGeom prst="rect">
            <a:avLst/>
          </a:prstGeom>
          <a:noFill/>
          <a:ln w="9525">
            <a:noFill/>
            <a:miter lim="800000"/>
          </a:ln>
        </p:spPr>
        <p:txBody>
          <a:bodyPr wrap="square">
            <a:spAutoFit/>
          </a:bodyPr>
          <a:lstStyle/>
          <a:p>
            <a:pPr defTabSz="914378">
              <a:lnSpc>
                <a:spcPct val="150000"/>
              </a:lnSpc>
              <a:defRPr/>
            </a:pPr>
            <a:r>
              <a:rPr lang="en-US" altLang="zh-CN" sz="1000" dirty="0">
                <a:solidFill>
                  <a:prstClr val="black"/>
                </a:solidFill>
                <a:latin typeface="微软雅黑" panose="020B0503020204020204" charset="-122"/>
                <a:ea typeface="微软雅黑" panose="020B0503020204020204" charset="-122"/>
              </a:rPr>
              <a:t>1. </a:t>
            </a:r>
            <a:r>
              <a:rPr lang="zh-CN" altLang="en-US" sz="1000" dirty="0">
                <a:solidFill>
                  <a:prstClr val="black"/>
                </a:solidFill>
                <a:latin typeface="微软雅黑" panose="020B0503020204020204" charset="-122"/>
                <a:ea typeface="微软雅黑" panose="020B0503020204020204" charset="-122"/>
              </a:rPr>
              <a:t>围挡广告使用喷绘布覆盖，使用喷绘布包覆围挡板时应注意拉平，避免褶皱；</a:t>
            </a:r>
          </a:p>
          <a:p>
            <a:pPr defTabSz="914378">
              <a:lnSpc>
                <a:spcPct val="150000"/>
              </a:lnSpc>
              <a:defRPr/>
            </a:pPr>
            <a:r>
              <a:rPr lang="en-US" altLang="zh-CN" sz="1000" dirty="0">
                <a:solidFill>
                  <a:prstClr val="black"/>
                </a:solidFill>
                <a:latin typeface="微软雅黑" panose="020B0503020204020204" charset="-122"/>
                <a:ea typeface="微软雅黑" panose="020B0503020204020204" charset="-122"/>
              </a:rPr>
              <a:t>2.</a:t>
            </a:r>
            <a:r>
              <a:rPr lang="zh-CN" altLang="en-US" sz="1000" dirty="0">
                <a:solidFill>
                  <a:prstClr val="black"/>
                </a:solidFill>
                <a:latin typeface="微软雅黑" panose="020B0503020204020204" charset="-122"/>
                <a:ea typeface="微软雅黑" panose="020B0503020204020204" charset="-122"/>
              </a:rPr>
              <a:t>爬架采用直接喷绘于网片上的工艺，须提前与爬架生产单位沟通确定，调色请参考标准颜色要求。</a:t>
            </a:r>
          </a:p>
        </p:txBody>
      </p:sp>
      <p:sp>
        <p:nvSpPr>
          <p:cNvPr id="13327" name="TextBox 7"/>
          <p:cNvSpPr txBox="1"/>
          <p:nvPr/>
        </p:nvSpPr>
        <p:spPr>
          <a:xfrm>
            <a:off x="4730350" y="2798164"/>
            <a:ext cx="995536" cy="261610"/>
          </a:xfrm>
          <a:prstGeom prst="rect">
            <a:avLst/>
          </a:prstGeom>
          <a:noFill/>
          <a:ln w="9525">
            <a:noFill/>
          </a:ln>
        </p:spPr>
        <p:txBody>
          <a:bodyPr wrap="square">
            <a:spAutoFit/>
          </a:bodyPr>
          <a:lstStyle>
            <a:defPPr>
              <a:defRPr lang="zh-CN"/>
            </a:defPPr>
            <a:lvl1pPr>
              <a:defRPr sz="1100" b="1">
                <a:latin typeface="微软雅黑" panose="020B0503020204020204" charset="-122"/>
                <a:ea typeface="微软雅黑" panose="020B0503020204020204" charset="-122"/>
              </a:defRPr>
            </a:lvl1pPr>
          </a:lstStyle>
          <a:p>
            <a:pPr defTabSz="685800"/>
            <a:r>
              <a:rPr lang="en-US" altLang="zh-CN" dirty="0">
                <a:solidFill>
                  <a:prstClr val="black"/>
                </a:solidFill>
              </a:rPr>
              <a:t>5</a:t>
            </a:r>
            <a:r>
              <a:rPr lang="zh-CN" altLang="en-US" dirty="0">
                <a:solidFill>
                  <a:prstClr val="black"/>
                </a:solidFill>
              </a:rPr>
              <a:t>、安全要求</a:t>
            </a:r>
          </a:p>
        </p:txBody>
      </p:sp>
      <p:sp>
        <p:nvSpPr>
          <p:cNvPr id="20" name="TextBox 7"/>
          <p:cNvSpPr txBox="1">
            <a:spLocks noChangeArrowheads="1"/>
          </p:cNvSpPr>
          <p:nvPr/>
        </p:nvSpPr>
        <p:spPr bwMode="auto">
          <a:xfrm>
            <a:off x="4718263" y="3207879"/>
            <a:ext cx="3782003" cy="757643"/>
          </a:xfrm>
          <a:prstGeom prst="rect">
            <a:avLst/>
          </a:prstGeom>
          <a:noFill/>
          <a:ln w="9525">
            <a:noFill/>
            <a:miter lim="800000"/>
          </a:ln>
        </p:spPr>
        <p:txBody>
          <a:bodyPr wrap="square">
            <a:spAutoFit/>
          </a:bodyPr>
          <a:lstStyle>
            <a:defPPr>
              <a:defRPr lang="zh-CN"/>
            </a:defPPr>
            <a:lvl1pPr marR="0">
              <a:lnSpc>
                <a:spcPct val="150000"/>
              </a:lnSpc>
              <a:buClrTx/>
              <a:buSzTx/>
              <a:buFontTx/>
              <a:defRPr sz="1000">
                <a:latin typeface="微软雅黑" panose="020B0503020204020204" charset="-122"/>
                <a:ea typeface="微软雅黑" panose="020B0503020204020204" charset="-122"/>
              </a:defRPr>
            </a:lvl1pPr>
          </a:lstStyle>
          <a:p>
            <a:pPr defTabSz="685800"/>
            <a:r>
              <a:rPr lang="zh-CN" altLang="en-US" dirty="0">
                <a:solidFill>
                  <a:prstClr val="black"/>
                </a:solidFill>
              </a:rPr>
              <a:t>所有悬挂于外架、塔吊等位置的标识标牌，应考虑其对外架、塔吊的风荷载影响，绑扎牢靠，不得形成新的危险源，具体方案须经过验算后方可实施。</a:t>
            </a:r>
            <a:endParaRPr lang="en-US" altLang="zh-CN" dirty="0">
              <a:solidFill>
                <a:prstClr val="black"/>
              </a:solidFill>
            </a:endParaRPr>
          </a:p>
        </p:txBody>
      </p:sp>
      <p:sp>
        <p:nvSpPr>
          <p:cNvPr id="17" name="文本框 16">
            <a:extLst>
              <a:ext uri="{FF2B5EF4-FFF2-40B4-BE49-F238E27FC236}">
                <a16:creationId xmlns:a16="http://schemas.microsoft.com/office/drawing/2014/main" id="{F8518DFE-DD69-47D5-A9DD-91C73E630305}"/>
              </a:ext>
            </a:extLst>
          </p:cNvPr>
          <p:cNvSpPr txBox="1"/>
          <p:nvPr/>
        </p:nvSpPr>
        <p:spPr>
          <a:xfrm>
            <a:off x="467544" y="843558"/>
            <a:ext cx="1559317"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设计使用原则</a:t>
            </a:r>
          </a:p>
        </p:txBody>
      </p:sp>
      <p:sp>
        <p:nvSpPr>
          <p:cNvPr id="22" name="Text Box 101">
            <a:extLst>
              <a:ext uri="{FF2B5EF4-FFF2-40B4-BE49-F238E27FC236}">
                <a16:creationId xmlns:a16="http://schemas.microsoft.com/office/drawing/2014/main" id="{1811D11B-2FD1-4E7B-8C3C-0893D5840E45}"/>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9DDB088-CB75-4375-9ABF-96431E7B0BD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79512" y="2981975"/>
            <a:ext cx="2660400" cy="1861200"/>
          </a:xfrm>
          <a:prstGeom prst="rect">
            <a:avLst/>
          </a:prstGeom>
          <a:noFill/>
        </p:spPr>
      </p:pic>
      <p:pic>
        <p:nvPicPr>
          <p:cNvPr id="3" name="图片 2">
            <a:extLst>
              <a:ext uri="{FF2B5EF4-FFF2-40B4-BE49-F238E27FC236}">
                <a16:creationId xmlns:a16="http://schemas.microsoft.com/office/drawing/2014/main" id="{A016EFA2-63FA-4F05-BB88-06071F2F6F99}"/>
              </a:ext>
            </a:extLst>
          </p:cNvPr>
          <p:cNvPicPr/>
          <p:nvPr/>
        </p:nvPicPr>
        <p:blipFill rotWithShape="1">
          <a:blip r:embed="rId3">
            <a:extLst>
              <a:ext uri="{28A0092B-C50C-407E-A947-70E740481C1C}">
                <a14:useLocalDpi xmlns:a14="http://schemas.microsoft.com/office/drawing/2010/main" val="0"/>
              </a:ext>
            </a:extLst>
          </a:blip>
          <a:srcRect b="9389"/>
          <a:stretch/>
        </p:blipFill>
        <p:spPr bwMode="auto">
          <a:xfrm>
            <a:off x="2947862" y="1030249"/>
            <a:ext cx="2660400" cy="1861200"/>
          </a:xfrm>
          <a:prstGeom prst="rect">
            <a:avLst/>
          </a:prstGeom>
          <a:noFill/>
          <a:ln>
            <a:noFill/>
          </a:ln>
          <a:extLst>
            <a:ext uri="{53640926-AAD7-44D8-BBD7-CCE9431645EC}">
              <a14:shadowObscured xmlns:a14="http://schemas.microsoft.com/office/drawing/2010/main"/>
            </a:ext>
          </a:extLst>
        </p:spPr>
      </p:pic>
      <p:pic>
        <p:nvPicPr>
          <p:cNvPr id="4" name="图片 3">
            <a:extLst>
              <a:ext uri="{FF2B5EF4-FFF2-40B4-BE49-F238E27FC236}">
                <a16:creationId xmlns:a16="http://schemas.microsoft.com/office/drawing/2014/main" id="{7DE87362-9475-4CB0-9C4E-CF9F93DE88DF}"/>
              </a:ext>
            </a:extLst>
          </p:cNvPr>
          <p:cNvPicPr>
            <a:picLocks/>
          </p:cNvPicPr>
          <p:nvPr/>
        </p:nvPicPr>
        <p:blipFill>
          <a:blip r:embed="rId4"/>
          <a:stretch>
            <a:fillRect/>
          </a:stretch>
        </p:blipFill>
        <p:spPr>
          <a:xfrm>
            <a:off x="179512" y="1034951"/>
            <a:ext cx="2660400" cy="1861200"/>
          </a:xfrm>
          <a:prstGeom prst="rect">
            <a:avLst/>
          </a:prstGeom>
        </p:spPr>
      </p:pic>
      <p:sp>
        <p:nvSpPr>
          <p:cNvPr id="5" name="Title 3">
            <a:extLst>
              <a:ext uri="{FF2B5EF4-FFF2-40B4-BE49-F238E27FC236}">
                <a16:creationId xmlns:a16="http://schemas.microsoft.com/office/drawing/2014/main" id="{3B760597-C252-47B6-9A96-0306B45D2FA4}"/>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四、脚手架</a:t>
            </a:r>
          </a:p>
        </p:txBody>
      </p:sp>
      <p:sp>
        <p:nvSpPr>
          <p:cNvPr id="6" name="矩形 2">
            <a:extLst>
              <a:ext uri="{FF2B5EF4-FFF2-40B4-BE49-F238E27FC236}">
                <a16:creationId xmlns:a16="http://schemas.microsoft.com/office/drawing/2014/main" id="{09B65EDB-FFDA-4124-A913-1B76FF5E71A9}"/>
              </a:ext>
            </a:extLst>
          </p:cNvPr>
          <p:cNvSpPr>
            <a:spLocks noChangeArrowheads="1"/>
          </p:cNvSpPr>
          <p:nvPr/>
        </p:nvSpPr>
        <p:spPr bwMode="auto">
          <a:xfrm>
            <a:off x="296863" y="641350"/>
            <a:ext cx="4175418"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防滑扣、连墙件标识、工字钢保护</a:t>
            </a:r>
          </a:p>
        </p:txBody>
      </p:sp>
      <p:sp>
        <p:nvSpPr>
          <p:cNvPr id="7" name="Title 3">
            <a:extLst>
              <a:ext uri="{FF2B5EF4-FFF2-40B4-BE49-F238E27FC236}">
                <a16:creationId xmlns:a16="http://schemas.microsoft.com/office/drawing/2014/main" id="{771EFCE3-D287-4CFF-A822-22425D7DB77B}"/>
              </a:ext>
            </a:extLst>
          </p:cNvPr>
          <p:cNvSpPr txBox="1">
            <a:spLocks noChangeArrowheads="1"/>
          </p:cNvSpPr>
          <p:nvPr/>
        </p:nvSpPr>
        <p:spPr bwMode="auto">
          <a:xfrm>
            <a:off x="5728464" y="991905"/>
            <a:ext cx="3233654" cy="3845757"/>
          </a:xfrm>
          <a:prstGeom prst="rect">
            <a:avLst/>
          </a:prstGeom>
          <a:solidFill>
            <a:schemeClr val="bg1">
              <a:lumMod val="95000"/>
            </a:schemeClr>
          </a:solidFill>
          <a:ln w="9525">
            <a:noFill/>
            <a:miter lim="800000"/>
          </a:ln>
        </p:spPr>
        <p:txBody>
          <a:bodyPr lIns="0" tIns="96000" rIns="0" bIns="0"/>
          <a:lstStyle/>
          <a:p>
            <a:pPr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施工升降机楼层通道平台脚手架底部，立杆与横杠交接部位下方增加防滑扣件</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a:t>
            </a:r>
          </a:p>
          <a:p>
            <a:pPr marL="285750" indent="-285750" defTabSz="1216025">
              <a:lnSpc>
                <a:spcPts val="2500"/>
              </a:lnSpc>
              <a:buFont typeface="Wingdings" panose="05000000000000000000" pitchFamily="2" charset="2"/>
              <a:buChar char="Ø"/>
            </a:pP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脚手架连墙件刷蓝油漆标注，</a:t>
            </a:r>
            <a:r>
              <a:rPr lang="zh-CN" altLang="en-US"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提醒作业人员</a:t>
            </a:r>
            <a:r>
              <a:rPr lang="zh-CN" altLang="zh-CN" sz="16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避免错拆、随意拆除</a:t>
            </a:r>
            <a:r>
              <a:rPr lang="zh-CN" altLang="en-US" sz="1600"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tx1"/>
              </a:solidFill>
              <a:latin typeface="微软雅黑" panose="020B0503020204020204" pitchFamily="34" charset="-122"/>
              <a:ea typeface="微软雅黑" panose="020B0503020204020204" pitchFamily="34" charset="-122"/>
            </a:endParaRPr>
          </a:p>
          <a:p>
            <a:pPr marL="285750" indent="-285750" defTabSz="1216025">
              <a:lnSpc>
                <a:spcPts val="2500"/>
              </a:lnSpc>
              <a:buFont typeface="Wingdings" panose="05000000000000000000" pitchFamily="2" charset="2"/>
              <a:buChar char="Ø"/>
            </a:pP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悬挑工字钢</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穿楼梯部位</a:t>
            </a:r>
            <a:r>
              <a:rPr lang="zh-CN" alt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设置警示标识</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并绑扎具有弹性的碰撞保护材料；</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defTabSz="1216025">
              <a:lnSpc>
                <a:spcPts val="2500"/>
              </a:lnSpc>
              <a:buFont typeface="Wingdings" panose="05000000000000000000" pitchFamily="2" charset="2"/>
              <a:buChar char="Ø"/>
            </a:pPr>
            <a:r>
              <a:rPr lang="zh-CN" alt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sym typeface="+mn-ea"/>
              </a:rPr>
              <a:t>钢管脚手架搭设完成的架体，脚手架每一步均须满铺脚手板</a:t>
            </a:r>
            <a:r>
              <a:rPr lang="zh-CN" altLang="en-US" sz="1600" kern="100"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endPar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pic>
        <p:nvPicPr>
          <p:cNvPr id="8" name="图片 7">
            <a:extLst>
              <a:ext uri="{FF2B5EF4-FFF2-40B4-BE49-F238E27FC236}">
                <a16:creationId xmlns:a16="http://schemas.microsoft.com/office/drawing/2014/main" id="{B61C4AA2-CD07-4BFF-A4F0-B8195F395ED0}"/>
              </a:ext>
            </a:extLst>
          </p:cNvPr>
          <p:cNvPicPr>
            <a:picLocks noChangeAspect="1"/>
          </p:cNvPicPr>
          <p:nvPr/>
        </p:nvPicPr>
        <p:blipFill rotWithShape="1">
          <a:blip r:embed="rId5"/>
          <a:srcRect r="5260" b="7620"/>
          <a:stretch/>
        </p:blipFill>
        <p:spPr>
          <a:xfrm>
            <a:off x="2935610" y="2981975"/>
            <a:ext cx="2684903" cy="1855687"/>
          </a:xfrm>
          <a:prstGeom prst="rect">
            <a:avLst/>
          </a:prstGeom>
        </p:spPr>
      </p:pic>
    </p:spTree>
    <p:extLst>
      <p:ext uri="{BB962C8B-B14F-4D97-AF65-F5344CB8AC3E}">
        <p14:creationId xmlns:p14="http://schemas.microsoft.com/office/powerpoint/2010/main" val="222515745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BF448D8-A6B3-4876-94D7-2273A6FE8132}"/>
              </a:ext>
            </a:extLst>
          </p:cNvPr>
          <p:cNvPicPr>
            <a:picLocks noChangeAspect="1"/>
          </p:cNvPicPr>
          <p:nvPr/>
        </p:nvPicPr>
        <p:blipFill rotWithShape="1">
          <a:blip r:embed="rId2"/>
          <a:srcRect t="2671"/>
          <a:stretch/>
        </p:blipFill>
        <p:spPr>
          <a:xfrm>
            <a:off x="467544" y="1034953"/>
            <a:ext cx="4752528" cy="1932642"/>
          </a:xfrm>
          <a:prstGeom prst="rect">
            <a:avLst/>
          </a:prstGeom>
        </p:spPr>
      </p:pic>
      <p:pic>
        <p:nvPicPr>
          <p:cNvPr id="3" name="图片 2">
            <a:extLst>
              <a:ext uri="{FF2B5EF4-FFF2-40B4-BE49-F238E27FC236}">
                <a16:creationId xmlns:a16="http://schemas.microsoft.com/office/drawing/2014/main" id="{FA2361B1-25D6-4BFB-8E7B-8A087D9F041D}"/>
              </a:ext>
            </a:extLst>
          </p:cNvPr>
          <p:cNvPicPr>
            <a:picLocks noChangeAspect="1"/>
          </p:cNvPicPr>
          <p:nvPr/>
        </p:nvPicPr>
        <p:blipFill>
          <a:blip r:embed="rId3"/>
          <a:stretch>
            <a:fillRect/>
          </a:stretch>
        </p:blipFill>
        <p:spPr>
          <a:xfrm>
            <a:off x="5580112" y="1034953"/>
            <a:ext cx="3024336" cy="1932642"/>
          </a:xfrm>
          <a:prstGeom prst="rect">
            <a:avLst/>
          </a:prstGeom>
        </p:spPr>
      </p:pic>
      <p:sp>
        <p:nvSpPr>
          <p:cNvPr id="4" name="Title 3">
            <a:extLst>
              <a:ext uri="{FF2B5EF4-FFF2-40B4-BE49-F238E27FC236}">
                <a16:creationId xmlns:a16="http://schemas.microsoft.com/office/drawing/2014/main" id="{D9D2018C-94FF-4406-B518-1D9C128620B2}"/>
              </a:ext>
            </a:extLst>
          </p:cNvPr>
          <p:cNvSpPr txBox="1">
            <a:spLocks noChangeArrowheads="1"/>
          </p:cNvSpPr>
          <p:nvPr/>
        </p:nvSpPr>
        <p:spPr bwMode="auto">
          <a:xfrm>
            <a:off x="307423" y="3047832"/>
            <a:ext cx="8529154" cy="1728192"/>
          </a:xfrm>
          <a:prstGeom prst="rect">
            <a:avLst/>
          </a:prstGeom>
          <a:solidFill>
            <a:schemeClr val="bg1">
              <a:lumMod val="95000"/>
            </a:schemeClr>
          </a:solidFill>
          <a:ln w="9525">
            <a:noFill/>
            <a:miter lim="800000"/>
          </a:ln>
        </p:spPr>
        <p:txBody>
          <a:bodyPr lIns="0" tIns="96000" rIns="0" bIns="0"/>
          <a:lstStyle/>
          <a:p>
            <a:pPr algn="just" defTabSz="1216025">
              <a:lnSpc>
                <a:spcPts val="2500"/>
              </a:lnSpc>
            </a:pPr>
            <a:r>
              <a:rPr lang="zh-CN" altLang="en-US" sz="1600" b="1" dirty="0">
                <a:solidFill>
                  <a:srgbClr val="000000"/>
                </a:solidFill>
                <a:latin typeface="微软雅黑" panose="020B0503020204020204" charset="-122"/>
                <a:ea typeface="微软雅黑" panose="020B0503020204020204" charset="-122"/>
                <a:cs typeface="等线" panose="02010600030101010101" charset="-122"/>
                <a:sym typeface="+mn-ea"/>
              </a:rPr>
              <a:t>针对性要求说明：</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a:p>
            <a:pPr marL="285750" indent="-285750" algn="just" defTabSz="1216025">
              <a:lnSpc>
                <a:spcPts val="2500"/>
              </a:lnSpc>
              <a:buFont typeface="Wingdings" panose="05000000000000000000" pitchFamily="2" charset="2"/>
              <a:buChar char="Ø"/>
            </a:pP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悬挑钢平台须采用工字钢、方钢、钢板等定型化材料制作，平台受力面支撑为</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18#</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工字钢和</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3mm</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压花钢板制作，作业面为</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10#</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槽钢和四周防护为</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2mm</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镀锌钢板制作，外悬挑防护未镀锌矩管和镀锌菱形金属网制作。堆料口采用加强支撑，过道为</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10#</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槽钢和</a:t>
            </a:r>
            <a:r>
              <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rPr>
              <a:t>2mm</a:t>
            </a:r>
            <a:r>
              <a:rPr lang="zh-CN" altLang="en-US" sz="1600" dirty="0">
                <a:solidFill>
                  <a:srgbClr val="000000"/>
                </a:solidFill>
                <a:latin typeface="微软雅黑" panose="020B0503020204020204" charset="-122"/>
                <a:ea typeface="微软雅黑" panose="020B0503020204020204" charset="-122"/>
                <a:cs typeface="等线" panose="02010600030101010101" charset="-122"/>
                <a:sym typeface="+mn-ea"/>
              </a:rPr>
              <a:t>镀锌钢板制作，过道与平台链接部位采用栓接或销接。</a:t>
            </a:r>
            <a:endParaRPr lang="en-US" altLang="zh-CN" sz="1600" dirty="0">
              <a:solidFill>
                <a:srgbClr val="000000"/>
              </a:solidFill>
              <a:latin typeface="微软雅黑" panose="020B0503020204020204" charset="-122"/>
              <a:ea typeface="微软雅黑" panose="020B0503020204020204" charset="-122"/>
              <a:cs typeface="等线" panose="02010600030101010101" charset="-122"/>
              <a:sym typeface="+mn-ea"/>
            </a:endParaRPr>
          </a:p>
        </p:txBody>
      </p:sp>
      <p:sp>
        <p:nvSpPr>
          <p:cNvPr id="5" name="Title 3">
            <a:extLst>
              <a:ext uri="{FF2B5EF4-FFF2-40B4-BE49-F238E27FC236}">
                <a16:creationId xmlns:a16="http://schemas.microsoft.com/office/drawing/2014/main" id="{4B1FA0CC-0A26-4865-AEED-2873976FF744}"/>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四、脚手架</a:t>
            </a:r>
          </a:p>
        </p:txBody>
      </p:sp>
      <p:sp>
        <p:nvSpPr>
          <p:cNvPr id="6" name="矩形 2">
            <a:extLst>
              <a:ext uri="{FF2B5EF4-FFF2-40B4-BE49-F238E27FC236}">
                <a16:creationId xmlns:a16="http://schemas.microsoft.com/office/drawing/2014/main" id="{ADA2949C-C9C0-429C-99D5-4D41B1330121}"/>
              </a:ext>
            </a:extLst>
          </p:cNvPr>
          <p:cNvSpPr>
            <a:spLocks noChangeArrowheads="1"/>
          </p:cNvSpPr>
          <p:nvPr/>
        </p:nvSpPr>
        <p:spPr bwMode="auto">
          <a:xfrm>
            <a:off x="296863" y="641351"/>
            <a:ext cx="3483049"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折叠拼装式纯钢结构悬挑卸料平台</a:t>
            </a:r>
          </a:p>
        </p:txBody>
      </p:sp>
    </p:spTree>
    <p:extLst>
      <p:ext uri="{BB962C8B-B14F-4D97-AF65-F5344CB8AC3E}">
        <p14:creationId xmlns:p14="http://schemas.microsoft.com/office/powerpoint/2010/main" val="11932471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5C03433-DEEA-4B1F-B9E9-6918C21103FD}"/>
              </a:ext>
            </a:extLst>
          </p:cNvPr>
          <p:cNvSpPr txBox="1"/>
          <p:nvPr/>
        </p:nvSpPr>
        <p:spPr>
          <a:xfrm>
            <a:off x="165483" y="3004771"/>
            <a:ext cx="8813032" cy="1895519"/>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kumimoji="0" lang="zh-CN" altLang="en-US"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电箱活动插头连接：施工现场开关箱出线端使用工业插头或活动插头进行接电，电箱进线端不得使用该方法进行连接。</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endParaRPr>
          </a:p>
          <a:p>
            <a:pPr marL="285750" marR="0" lvl="0" indent="-285750" defTabSz="914400" eaLnBrk="1" fontAlgn="base" latinLnBrk="0" hangingPunct="1">
              <a:lnSpc>
                <a:spcPct val="150000"/>
              </a:lnSpc>
              <a:spcBef>
                <a:spcPct val="0"/>
              </a:spcBef>
              <a:spcAft>
                <a:spcPct val="0"/>
              </a:spcAft>
              <a:buClrTx/>
              <a:buSzTx/>
              <a:buFont typeface="Wingdings" panose="05000000000000000000" pitchFamily="2" charset="2"/>
              <a:buChar char="Ø"/>
              <a:tabLst/>
              <a:defRPr/>
            </a:pPr>
            <a:r>
              <a:rPr kumimoji="0" lang="zh-CN" altLang="en-US"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临时电箱双开门：在向电箱厂商采购时应进行交底，电箱设置内外两道门，外门在日常使用过程中不上锁，内门设置明锁，内门将漏保外露，可以在不开内门情况下进行拉闸断电。</a:t>
            </a:r>
          </a:p>
        </p:txBody>
      </p:sp>
      <p:pic>
        <p:nvPicPr>
          <p:cNvPr id="4" name="图片 3">
            <a:extLst>
              <a:ext uri="{FF2B5EF4-FFF2-40B4-BE49-F238E27FC236}">
                <a16:creationId xmlns:a16="http://schemas.microsoft.com/office/drawing/2014/main" id="{D816EBC4-6B33-44C6-9AB2-9E0DACDF840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969" y="929096"/>
            <a:ext cx="2662405" cy="2016223"/>
          </a:xfrm>
          <a:prstGeom prst="rect">
            <a:avLst/>
          </a:prstGeom>
          <a:noFill/>
          <a:ln>
            <a:noFill/>
          </a:ln>
        </p:spPr>
      </p:pic>
      <p:pic>
        <p:nvPicPr>
          <p:cNvPr id="5" name="图片 4">
            <a:extLst>
              <a:ext uri="{FF2B5EF4-FFF2-40B4-BE49-F238E27FC236}">
                <a16:creationId xmlns:a16="http://schemas.microsoft.com/office/drawing/2014/main" id="{59FEC0CA-8587-4C3C-B6E7-31EC9CC2DB52}"/>
              </a:ext>
            </a:extLst>
          </p:cNvPr>
          <p:cNvPicPr/>
          <p:nvPr/>
        </p:nvPicPr>
        <p:blipFill rotWithShape="1">
          <a:blip r:embed="rId3"/>
          <a:srcRect l="51880" t="4504" r="1701" b="6466"/>
          <a:stretch>
            <a:fillRect/>
          </a:stretch>
        </p:blipFill>
        <p:spPr>
          <a:xfrm>
            <a:off x="6132430" y="929097"/>
            <a:ext cx="2680601" cy="2016224"/>
          </a:xfrm>
          <a:prstGeom prst="rect">
            <a:avLst/>
          </a:prstGeom>
        </p:spPr>
      </p:pic>
      <p:pic>
        <p:nvPicPr>
          <p:cNvPr id="7" name="图片 6">
            <a:extLst>
              <a:ext uri="{FF2B5EF4-FFF2-40B4-BE49-F238E27FC236}">
                <a16:creationId xmlns:a16="http://schemas.microsoft.com/office/drawing/2014/main" id="{189D7C90-54A4-4BF0-AA00-8139CBCAD118}"/>
              </a:ext>
            </a:extLst>
          </p:cNvPr>
          <p:cNvPicPr/>
          <p:nvPr/>
        </p:nvPicPr>
        <p:blipFill rotWithShape="1">
          <a:blip r:embed="rId3"/>
          <a:srcRect l="1365" t="3181" r="50851" b="2111"/>
          <a:stretch>
            <a:fillRect/>
          </a:stretch>
        </p:blipFill>
        <p:spPr>
          <a:xfrm>
            <a:off x="3204793" y="925925"/>
            <a:ext cx="2734413" cy="2016224"/>
          </a:xfrm>
          <a:prstGeom prst="rect">
            <a:avLst/>
          </a:prstGeom>
        </p:spPr>
      </p:pic>
      <p:sp>
        <p:nvSpPr>
          <p:cNvPr id="8" name="Title 3">
            <a:extLst>
              <a:ext uri="{FF2B5EF4-FFF2-40B4-BE49-F238E27FC236}">
                <a16:creationId xmlns:a16="http://schemas.microsoft.com/office/drawing/2014/main" id="{A4443727-5228-49A3-8DDF-CC3D5B23D2AC}"/>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五、临时用电</a:t>
            </a:r>
          </a:p>
        </p:txBody>
      </p:sp>
      <p:sp>
        <p:nvSpPr>
          <p:cNvPr id="9" name="矩形 2">
            <a:extLst>
              <a:ext uri="{FF2B5EF4-FFF2-40B4-BE49-F238E27FC236}">
                <a16:creationId xmlns:a16="http://schemas.microsoft.com/office/drawing/2014/main" id="{31E70157-D515-4C6B-B457-12EC4ABB6F6F}"/>
              </a:ext>
            </a:extLst>
          </p:cNvPr>
          <p:cNvSpPr>
            <a:spLocks noChangeArrowheads="1"/>
          </p:cNvSpPr>
          <p:nvPr/>
        </p:nvSpPr>
        <p:spPr bwMode="auto">
          <a:xfrm>
            <a:off x="296863" y="555526"/>
            <a:ext cx="3267025"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使用配电箱工业插座或双开门电箱</a:t>
            </a:r>
          </a:p>
        </p:txBody>
      </p:sp>
    </p:spTree>
    <p:extLst>
      <p:ext uri="{BB962C8B-B14F-4D97-AF65-F5344CB8AC3E}">
        <p14:creationId xmlns:p14="http://schemas.microsoft.com/office/powerpoint/2010/main" val="352976574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D0E6C64-9E68-4FF7-8368-094AE1CB2D84}"/>
              </a:ext>
            </a:extLst>
          </p:cNvPr>
          <p:cNvPicPr>
            <a:picLocks noChangeAspect="1"/>
          </p:cNvPicPr>
          <p:nvPr/>
        </p:nvPicPr>
        <p:blipFill>
          <a:blip r:embed="rId2"/>
          <a:stretch>
            <a:fillRect/>
          </a:stretch>
        </p:blipFill>
        <p:spPr>
          <a:xfrm>
            <a:off x="112510" y="1174848"/>
            <a:ext cx="2184750" cy="1900958"/>
          </a:xfrm>
          <a:prstGeom prst="rect">
            <a:avLst/>
          </a:prstGeom>
        </p:spPr>
      </p:pic>
      <p:pic>
        <p:nvPicPr>
          <p:cNvPr id="3" name="图片 2">
            <a:extLst>
              <a:ext uri="{FF2B5EF4-FFF2-40B4-BE49-F238E27FC236}">
                <a16:creationId xmlns:a16="http://schemas.microsoft.com/office/drawing/2014/main" id="{49DE2E9D-8046-4C89-B12A-670F973EE145}"/>
              </a:ext>
            </a:extLst>
          </p:cNvPr>
          <p:cNvPicPr>
            <a:picLocks noChangeAspect="1"/>
          </p:cNvPicPr>
          <p:nvPr/>
        </p:nvPicPr>
        <p:blipFill>
          <a:blip r:embed="rId3"/>
          <a:stretch>
            <a:fillRect/>
          </a:stretch>
        </p:blipFill>
        <p:spPr>
          <a:xfrm>
            <a:off x="2519297" y="1174848"/>
            <a:ext cx="2009070" cy="1900958"/>
          </a:xfrm>
          <a:prstGeom prst="rect">
            <a:avLst/>
          </a:prstGeom>
        </p:spPr>
      </p:pic>
      <p:pic>
        <p:nvPicPr>
          <p:cNvPr id="4" name="图片 3">
            <a:extLst>
              <a:ext uri="{FF2B5EF4-FFF2-40B4-BE49-F238E27FC236}">
                <a16:creationId xmlns:a16="http://schemas.microsoft.com/office/drawing/2014/main" id="{9B92F858-495B-4F9B-9E20-E60C48523BE6}"/>
              </a:ext>
            </a:extLst>
          </p:cNvPr>
          <p:cNvPicPr>
            <a:picLocks noChangeAspect="1"/>
          </p:cNvPicPr>
          <p:nvPr/>
        </p:nvPicPr>
        <p:blipFill>
          <a:blip r:embed="rId4"/>
          <a:stretch>
            <a:fillRect/>
          </a:stretch>
        </p:blipFill>
        <p:spPr>
          <a:xfrm>
            <a:off x="4750404" y="1174848"/>
            <a:ext cx="2045107" cy="1900958"/>
          </a:xfrm>
          <a:prstGeom prst="rect">
            <a:avLst/>
          </a:prstGeom>
        </p:spPr>
      </p:pic>
      <p:pic>
        <p:nvPicPr>
          <p:cNvPr id="5" name="图片 4">
            <a:extLst>
              <a:ext uri="{FF2B5EF4-FFF2-40B4-BE49-F238E27FC236}">
                <a16:creationId xmlns:a16="http://schemas.microsoft.com/office/drawing/2014/main" id="{DCD9BA2D-5A89-4CAF-BE28-5E3AF0A0041A}"/>
              </a:ext>
            </a:extLst>
          </p:cNvPr>
          <p:cNvPicPr>
            <a:picLocks noChangeAspect="1"/>
          </p:cNvPicPr>
          <p:nvPr/>
        </p:nvPicPr>
        <p:blipFill>
          <a:blip r:embed="rId5"/>
          <a:stretch>
            <a:fillRect/>
          </a:stretch>
        </p:blipFill>
        <p:spPr>
          <a:xfrm>
            <a:off x="7017548" y="1174848"/>
            <a:ext cx="1977537" cy="1900958"/>
          </a:xfrm>
          <a:prstGeom prst="rect">
            <a:avLst/>
          </a:prstGeom>
        </p:spPr>
      </p:pic>
      <p:sp>
        <p:nvSpPr>
          <p:cNvPr id="6" name="Title 3">
            <a:extLst>
              <a:ext uri="{FF2B5EF4-FFF2-40B4-BE49-F238E27FC236}">
                <a16:creationId xmlns:a16="http://schemas.microsoft.com/office/drawing/2014/main" id="{814342E0-2928-4D92-B6DF-90D37A7D43EB}"/>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五、临时用电</a:t>
            </a:r>
          </a:p>
        </p:txBody>
      </p:sp>
      <p:sp>
        <p:nvSpPr>
          <p:cNvPr id="7" name="矩形 2">
            <a:extLst>
              <a:ext uri="{FF2B5EF4-FFF2-40B4-BE49-F238E27FC236}">
                <a16:creationId xmlns:a16="http://schemas.microsoft.com/office/drawing/2014/main" id="{F6D2B781-409C-4739-990E-B95A2D0A1D5E}"/>
              </a:ext>
            </a:extLst>
          </p:cNvPr>
          <p:cNvSpPr>
            <a:spLocks noChangeArrowheads="1"/>
          </p:cNvSpPr>
          <p:nvPr/>
        </p:nvSpPr>
        <p:spPr bwMode="auto">
          <a:xfrm>
            <a:off x="296863" y="679797"/>
            <a:ext cx="2184751"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微型漏电保护器</a:t>
            </a:r>
          </a:p>
        </p:txBody>
      </p:sp>
      <p:sp>
        <p:nvSpPr>
          <p:cNvPr id="10" name="文本框 9">
            <a:extLst>
              <a:ext uri="{FF2B5EF4-FFF2-40B4-BE49-F238E27FC236}">
                <a16:creationId xmlns:a16="http://schemas.microsoft.com/office/drawing/2014/main" id="{EBAF36E3-3E37-4F55-91C2-343F99C6625E}"/>
              </a:ext>
            </a:extLst>
          </p:cNvPr>
          <p:cNvSpPr txBox="1"/>
          <p:nvPr/>
        </p:nvSpPr>
        <p:spPr>
          <a:xfrm>
            <a:off x="296863" y="3390224"/>
            <a:ext cx="8492712" cy="1156855"/>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600" kern="100" dirty="0">
                <a:latin typeface="微软雅黑" panose="020B0503020204020204" charset="-122"/>
                <a:ea typeface="微软雅黑" panose="020B0503020204020204" charset="-122"/>
                <a:cs typeface="Times New Roman" panose="02020603050405020304" pitchFamily="18" charset="0"/>
              </a:rPr>
              <a:t>原则上施工现场不得使用地拖供电，如需使用地拖供电时，施工单位应在地拖及手持电动工具的插头采用参数为</a:t>
            </a:r>
            <a:r>
              <a:rPr lang="en-US" altLang="zh-CN" sz="1600" kern="100" dirty="0">
                <a:latin typeface="微软雅黑" panose="020B0503020204020204" charset="-122"/>
                <a:ea typeface="微软雅黑" panose="020B0503020204020204" charset="-122"/>
                <a:cs typeface="Times New Roman" panose="02020603050405020304" pitchFamily="18" charset="0"/>
              </a:rPr>
              <a:t>0.1S/10mA</a:t>
            </a:r>
            <a:r>
              <a:rPr lang="zh-CN" altLang="en-US" sz="1600" kern="100" dirty="0">
                <a:latin typeface="微软雅黑" panose="020B0503020204020204" charset="-122"/>
                <a:ea typeface="微软雅黑" panose="020B0503020204020204" charset="-122"/>
                <a:cs typeface="Times New Roman" panose="02020603050405020304" pitchFamily="18" charset="0"/>
              </a:rPr>
              <a:t>微型漏电保护插头，消除触电风险。</a:t>
            </a:r>
          </a:p>
        </p:txBody>
      </p:sp>
    </p:spTree>
    <p:extLst>
      <p:ext uri="{BB962C8B-B14F-4D97-AF65-F5344CB8AC3E}">
        <p14:creationId xmlns:p14="http://schemas.microsoft.com/office/powerpoint/2010/main" val="186455096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1DD83CE-29D7-4834-AEA3-2E9B1EF4611F}"/>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389322" y="1003437"/>
            <a:ext cx="2660400" cy="1861200"/>
          </a:xfrm>
          <a:prstGeom prst="rect">
            <a:avLst/>
          </a:prstGeom>
        </p:spPr>
      </p:pic>
      <p:pic>
        <p:nvPicPr>
          <p:cNvPr id="3" name="图片 2">
            <a:extLst>
              <a:ext uri="{FF2B5EF4-FFF2-40B4-BE49-F238E27FC236}">
                <a16:creationId xmlns:a16="http://schemas.microsoft.com/office/drawing/2014/main" id="{42755DBA-FAE1-4455-AEEE-D7997E2864F6}"/>
              </a:ext>
            </a:extLst>
          </p:cNvPr>
          <p:cNvPicPr>
            <a:picLocks/>
          </p:cNvPicPr>
          <p:nvPr/>
        </p:nvPicPr>
        <p:blipFill>
          <a:blip r:embed="rId3"/>
          <a:stretch>
            <a:fillRect/>
          </a:stretch>
        </p:blipFill>
        <p:spPr>
          <a:xfrm>
            <a:off x="3241799" y="1003437"/>
            <a:ext cx="2660400" cy="1861200"/>
          </a:xfrm>
          <a:prstGeom prst="rect">
            <a:avLst/>
          </a:prstGeom>
        </p:spPr>
      </p:pic>
      <p:sp>
        <p:nvSpPr>
          <p:cNvPr id="4" name="文本框 3">
            <a:extLst>
              <a:ext uri="{FF2B5EF4-FFF2-40B4-BE49-F238E27FC236}">
                <a16:creationId xmlns:a16="http://schemas.microsoft.com/office/drawing/2014/main" id="{1C3510DF-161C-4E61-BA35-FE7B21EEF88F}"/>
              </a:ext>
            </a:extLst>
          </p:cNvPr>
          <p:cNvSpPr txBox="1"/>
          <p:nvPr/>
        </p:nvSpPr>
        <p:spPr>
          <a:xfrm>
            <a:off x="165483" y="3004771"/>
            <a:ext cx="8813032" cy="1895519"/>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工人生活区每个房间须设置独立的限流装置，降低工人私拉乱接的可能性，提高生活区安全；</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endParaRPr>
          </a:p>
          <a:p>
            <a:pPr marL="285750" lvl="0" indent="-285750" fontAlgn="base">
              <a:lnSpc>
                <a:spcPct val="150000"/>
              </a:lnSpc>
              <a:spcBef>
                <a:spcPct val="0"/>
              </a:spcBef>
              <a:spcAft>
                <a:spcPct val="0"/>
              </a:spcAft>
              <a:buFont typeface="Wingdings" panose="05000000000000000000" pitchFamily="2" charset="2"/>
              <a:buChar char="Ø"/>
            </a:pP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宿舍只安装</a:t>
            </a:r>
            <a:r>
              <a:rPr lang="en-US"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rPr>
              <a:t>USB</a:t>
            </a: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接口，满足供手机充电的同时，避免使用大功率用电器，设置手机充电台避免手机充电散热不良导致手机爆炸，作业机具需要充电时，可设置</a:t>
            </a:r>
            <a:r>
              <a:rPr lang="zh-CN" altLang="en-US" sz="1600" kern="100" dirty="0">
                <a:latin typeface="微软雅黑" panose="020B0503020204020204" charset="-122"/>
                <a:ea typeface="微软雅黑" panose="020B0503020204020204" charset="-122"/>
                <a:cs typeface="Times New Roman" panose="02020603050405020304" pitchFamily="18" charset="0"/>
              </a:rPr>
              <a:t>集中安全的充电</a:t>
            </a: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场所；</a:t>
            </a:r>
            <a:endParaRPr lang="en-US"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285750" marR="0" lvl="0" indent="-285750" defTabSz="914400" eaLnBrk="1" fontAlgn="base" latinLnBrk="0" hangingPunct="1">
              <a:lnSpc>
                <a:spcPct val="150000"/>
              </a:lnSpc>
              <a:spcBef>
                <a:spcPct val="0"/>
              </a:spcBef>
              <a:spcAft>
                <a:spcPct val="0"/>
              </a:spcAft>
              <a:buClrTx/>
              <a:buSzTx/>
              <a:buFont typeface="Wingdings" panose="05000000000000000000" pitchFamily="2" charset="2"/>
              <a:buChar char="Ø"/>
              <a:tabLst/>
              <a:defRPr/>
            </a:pPr>
            <a:r>
              <a:rPr lang="zh-CN" altLang="en-US" sz="1600" kern="100" dirty="0">
                <a:solidFill>
                  <a:prstClr val="black"/>
                </a:solidFill>
                <a:latin typeface="微软雅黑" panose="020B0503020204020204" charset="-122"/>
                <a:ea typeface="微软雅黑" panose="020B0503020204020204" charset="-122"/>
                <a:cs typeface="Times New Roman" panose="02020603050405020304" pitchFamily="18" charset="0"/>
              </a:rPr>
              <a:t>楼梯间、地下室等临时照明设置区域，须采用</a:t>
            </a:r>
            <a:r>
              <a:rPr lang="en-US" altLang="zh-CN" sz="1600" kern="100" dirty="0">
                <a:solidFill>
                  <a:prstClr val="black"/>
                </a:solidFill>
                <a:latin typeface="微软雅黑" panose="020B0503020204020204" charset="-122"/>
                <a:ea typeface="微软雅黑" panose="020B0503020204020204" charset="-122"/>
                <a:cs typeface="Times New Roman" panose="02020603050405020304" pitchFamily="18" charset="0"/>
              </a:rPr>
              <a:t>LED</a:t>
            </a:r>
            <a:r>
              <a:rPr lang="zh-CN" altLang="en-US" sz="1600" kern="100" dirty="0">
                <a:solidFill>
                  <a:prstClr val="black"/>
                </a:solidFill>
                <a:latin typeface="微软雅黑" panose="020B0503020204020204" charset="-122"/>
                <a:ea typeface="微软雅黑" panose="020B0503020204020204" charset="-122"/>
                <a:cs typeface="Times New Roman" panose="02020603050405020304" pitchFamily="18" charset="0"/>
              </a:rPr>
              <a:t>低压灯带。</a:t>
            </a:r>
            <a:endParaRPr kumimoji="0" lang="zh-CN" altLang="en-US"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endParaRPr>
          </a:p>
        </p:txBody>
      </p:sp>
      <p:pic>
        <p:nvPicPr>
          <p:cNvPr id="5" name="图片 4">
            <a:extLst>
              <a:ext uri="{FF2B5EF4-FFF2-40B4-BE49-F238E27FC236}">
                <a16:creationId xmlns:a16="http://schemas.microsoft.com/office/drawing/2014/main" id="{FF9D0E18-A2B2-49D4-8AB6-481C58455D4E}"/>
              </a:ext>
            </a:extLst>
          </p:cNvPr>
          <p:cNvPicPr>
            <a:picLocks/>
          </p:cNvPicPr>
          <p:nvPr/>
        </p:nvPicPr>
        <p:blipFill>
          <a:blip r:embed="rId4"/>
          <a:stretch>
            <a:fillRect/>
          </a:stretch>
        </p:blipFill>
        <p:spPr>
          <a:xfrm>
            <a:off x="6094278" y="1003437"/>
            <a:ext cx="2660400" cy="1861200"/>
          </a:xfrm>
          <a:prstGeom prst="rect">
            <a:avLst/>
          </a:prstGeom>
        </p:spPr>
      </p:pic>
      <p:sp>
        <p:nvSpPr>
          <p:cNvPr id="6" name="Title 3">
            <a:extLst>
              <a:ext uri="{FF2B5EF4-FFF2-40B4-BE49-F238E27FC236}">
                <a16:creationId xmlns:a16="http://schemas.microsoft.com/office/drawing/2014/main" id="{75D84130-D04A-418A-B846-63782B52D2F4}"/>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五、临时用电</a:t>
            </a:r>
          </a:p>
        </p:txBody>
      </p:sp>
      <p:sp>
        <p:nvSpPr>
          <p:cNvPr id="7" name="矩形 2">
            <a:extLst>
              <a:ext uri="{FF2B5EF4-FFF2-40B4-BE49-F238E27FC236}">
                <a16:creationId xmlns:a16="http://schemas.microsoft.com/office/drawing/2014/main" id="{A240C182-CDCA-4D7E-8051-99EB0D12B2F9}"/>
              </a:ext>
            </a:extLst>
          </p:cNvPr>
          <p:cNvSpPr>
            <a:spLocks noChangeArrowheads="1"/>
          </p:cNvSpPr>
          <p:nvPr/>
        </p:nvSpPr>
        <p:spPr bwMode="auto">
          <a:xfrm>
            <a:off x="296863" y="607789"/>
            <a:ext cx="3843089"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工人宿舍限流、低压插座、</a:t>
            </a:r>
            <a:r>
              <a:rPr lang="en-US" altLang="zh-CN" sz="1400" b="1" dirty="0">
                <a:latin typeface="微软雅黑" panose="020B0503020204020204" charset="-122"/>
                <a:ea typeface="微软雅黑" panose="020B0503020204020204" charset="-122"/>
                <a:cs typeface="微软雅黑" panose="020B0503020204020204" charset="-122"/>
              </a:rPr>
              <a:t>LED</a:t>
            </a:r>
            <a:r>
              <a:rPr lang="zh-CN" altLang="en-US" sz="1400" b="1" dirty="0">
                <a:latin typeface="微软雅黑" panose="020B0503020204020204" charset="-122"/>
                <a:ea typeface="微软雅黑" panose="020B0503020204020204" charset="-122"/>
                <a:cs typeface="微软雅黑" panose="020B0503020204020204" charset="-122"/>
              </a:rPr>
              <a:t>临时照明</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135978900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55A1CBD-BE55-4B85-B75D-17DC5D427818}"/>
              </a:ext>
            </a:extLst>
          </p:cNvPr>
          <p:cNvPicPr/>
          <p:nvPr/>
        </p:nvPicPr>
        <p:blipFill rotWithShape="1">
          <a:blip r:embed="rId2">
            <a:extLst>
              <a:ext uri="{28A0092B-C50C-407E-A947-70E740481C1C}">
                <a14:useLocalDpi xmlns:a14="http://schemas.microsoft.com/office/drawing/2010/main" val="0"/>
              </a:ext>
            </a:extLst>
          </a:blip>
          <a:srcRect l="14420" r="9580"/>
          <a:stretch>
            <a:fillRect/>
          </a:stretch>
        </p:blipFill>
        <p:spPr bwMode="auto">
          <a:xfrm>
            <a:off x="395536" y="991806"/>
            <a:ext cx="2660400" cy="1861200"/>
          </a:xfrm>
          <a:prstGeom prst="rect">
            <a:avLst/>
          </a:prstGeom>
          <a:noFill/>
          <a:ln>
            <a:noFill/>
          </a:ln>
        </p:spPr>
      </p:pic>
      <p:pic>
        <p:nvPicPr>
          <p:cNvPr id="4" name="图片 3">
            <a:extLst>
              <a:ext uri="{FF2B5EF4-FFF2-40B4-BE49-F238E27FC236}">
                <a16:creationId xmlns:a16="http://schemas.microsoft.com/office/drawing/2014/main" id="{813BD0D0-4757-4DE2-BD22-0BE74DF345F3}"/>
              </a:ext>
            </a:extLst>
          </p:cNvPr>
          <p:cNvPicPr>
            <a:picLocks/>
          </p:cNvPicPr>
          <p:nvPr/>
        </p:nvPicPr>
        <p:blipFill>
          <a:blip r:embed="rId3"/>
          <a:stretch>
            <a:fillRect/>
          </a:stretch>
        </p:blipFill>
        <p:spPr>
          <a:xfrm>
            <a:off x="3241800" y="987574"/>
            <a:ext cx="2660400" cy="1861200"/>
          </a:xfrm>
          <a:prstGeom prst="rect">
            <a:avLst/>
          </a:prstGeom>
        </p:spPr>
      </p:pic>
      <p:pic>
        <p:nvPicPr>
          <p:cNvPr id="6" name="图片 5">
            <a:extLst>
              <a:ext uri="{FF2B5EF4-FFF2-40B4-BE49-F238E27FC236}">
                <a16:creationId xmlns:a16="http://schemas.microsoft.com/office/drawing/2014/main" id="{BABE1817-1F9F-4EA5-8FB8-4DC91FE2EDF9}"/>
              </a:ext>
            </a:extLst>
          </p:cNvPr>
          <p:cNvPicPr/>
          <p:nvPr/>
        </p:nvPicPr>
        <p:blipFill rotWithShape="1">
          <a:blip r:embed="rId4"/>
          <a:srcRect l="50696" t="8300" r="3233" b="9095"/>
          <a:stretch/>
        </p:blipFill>
        <p:spPr>
          <a:xfrm>
            <a:off x="6088064" y="987574"/>
            <a:ext cx="2660400" cy="1861200"/>
          </a:xfrm>
          <a:prstGeom prst="rect">
            <a:avLst/>
          </a:prstGeom>
        </p:spPr>
      </p:pic>
      <p:sp>
        <p:nvSpPr>
          <p:cNvPr id="8" name="Title 3">
            <a:extLst>
              <a:ext uri="{FF2B5EF4-FFF2-40B4-BE49-F238E27FC236}">
                <a16:creationId xmlns:a16="http://schemas.microsoft.com/office/drawing/2014/main" id="{75FBA111-5E4A-48A9-AF85-7E47E210CD2F}"/>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五、临时用电</a:t>
            </a:r>
          </a:p>
        </p:txBody>
      </p:sp>
      <p:sp>
        <p:nvSpPr>
          <p:cNvPr id="9" name="矩形 2">
            <a:extLst>
              <a:ext uri="{FF2B5EF4-FFF2-40B4-BE49-F238E27FC236}">
                <a16:creationId xmlns:a16="http://schemas.microsoft.com/office/drawing/2014/main" id="{A2AFAF1D-51D2-4EED-BEF8-91BF5C3182B5}"/>
              </a:ext>
            </a:extLst>
          </p:cNvPr>
          <p:cNvSpPr>
            <a:spLocks noChangeArrowheads="1"/>
          </p:cNvSpPr>
          <p:nvPr/>
        </p:nvSpPr>
        <p:spPr bwMode="auto">
          <a:xfrm>
            <a:off x="296863" y="607789"/>
            <a:ext cx="3843089"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配电箱防护、塔吊电缆固定、电缆固定</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0" name="文本框 9">
            <a:extLst>
              <a:ext uri="{FF2B5EF4-FFF2-40B4-BE49-F238E27FC236}">
                <a16:creationId xmlns:a16="http://schemas.microsoft.com/office/drawing/2014/main" id="{DDB65585-DDE1-48A4-96B0-5945D8BCDA6E}"/>
              </a:ext>
            </a:extLst>
          </p:cNvPr>
          <p:cNvSpPr txBox="1"/>
          <p:nvPr/>
        </p:nvSpPr>
        <p:spPr>
          <a:xfrm>
            <a:off x="165484" y="2859782"/>
            <a:ext cx="8813032" cy="1895519"/>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rPr>
              <a:t>一、二级箱配电箱</a:t>
            </a:r>
            <a:r>
              <a:rPr lang="zh-CN" altLang="en-US" sz="1600" kern="100" dirty="0">
                <a:latin typeface="微软雅黑" panose="020B0503020204020204" charset="-122"/>
                <a:ea typeface="微软雅黑" panose="020B0503020204020204" charset="-122"/>
                <a:cs typeface="Times New Roman" panose="02020603050405020304" pitchFamily="18" charset="0"/>
              </a:rPr>
              <a:t>周围设置</a:t>
            </a: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标准化防护棚，保证满足防雨防砸要求；</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endParaRPr>
          </a:p>
          <a:p>
            <a:pPr marL="285750" lvl="0" indent="-285750" fontAlgn="base">
              <a:lnSpc>
                <a:spcPct val="150000"/>
              </a:lnSpc>
              <a:spcBef>
                <a:spcPct val="0"/>
              </a:spcBef>
              <a:spcAft>
                <a:spcPct val="0"/>
              </a:spcAft>
              <a:buFont typeface="Wingdings" panose="05000000000000000000" pitchFamily="2" charset="2"/>
              <a:buChar char="Ø"/>
            </a:pP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塔吊电缆线每两层设置一道绝缘瓷瓶，对电缆线进行卸荷、绝缘固定；</a:t>
            </a:r>
            <a:endParaRPr lang="en-US"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285750" marR="0" lvl="0" indent="-285750" defTabSz="914400" eaLnBrk="1" fontAlgn="base" latinLnBrk="0" hangingPunct="1">
              <a:lnSpc>
                <a:spcPct val="150000"/>
              </a:lnSpc>
              <a:spcBef>
                <a:spcPct val="0"/>
              </a:spcBef>
              <a:spcAft>
                <a:spcPct val="0"/>
              </a:spcAft>
              <a:buClrTx/>
              <a:buSzTx/>
              <a:buFont typeface="Wingdings" panose="05000000000000000000" pitchFamily="2" charset="2"/>
              <a:buChar char="Ø"/>
              <a:tabLst/>
              <a:defRPr/>
            </a:pPr>
            <a:r>
              <a:rPr lang="zh-CN" altLang="en-US" sz="1600" kern="100" dirty="0">
                <a:solidFill>
                  <a:prstClr val="black"/>
                </a:solidFill>
                <a:latin typeface="微软雅黑" panose="020B0503020204020204" charset="-122"/>
                <a:ea typeface="微软雅黑" panose="020B0503020204020204" charset="-122"/>
                <a:cs typeface="Times New Roman" panose="02020603050405020304" pitchFamily="18" charset="0"/>
              </a:rPr>
              <a:t>楼层内设置电缆挂架，可随意组装便于拆卸的绝缘挂架，根据现场需要随意加设电缆挂架挂钩数量，组装完成后，挂架两端用膨胀螺栓固定在墙上。</a:t>
            </a:r>
            <a:endParaRPr kumimoji="0" lang="zh-CN" altLang="en-US"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endParaRPr>
          </a:p>
        </p:txBody>
      </p:sp>
    </p:spTree>
    <p:extLst>
      <p:ext uri="{BB962C8B-B14F-4D97-AF65-F5344CB8AC3E}">
        <p14:creationId xmlns:p14="http://schemas.microsoft.com/office/powerpoint/2010/main" val="211540590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FC0D291A-A66F-4081-AD2A-1F144B5CEAE5}"/>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六、施工机具</a:t>
            </a:r>
          </a:p>
        </p:txBody>
      </p:sp>
      <p:sp>
        <p:nvSpPr>
          <p:cNvPr id="9" name="矩形 2">
            <a:extLst>
              <a:ext uri="{FF2B5EF4-FFF2-40B4-BE49-F238E27FC236}">
                <a16:creationId xmlns:a16="http://schemas.microsoft.com/office/drawing/2014/main" id="{9F073A4D-7608-445F-9B79-44D3B9852173}"/>
              </a:ext>
            </a:extLst>
          </p:cNvPr>
          <p:cNvSpPr>
            <a:spLocks noChangeArrowheads="1"/>
          </p:cNvSpPr>
          <p:nvPr/>
        </p:nvSpPr>
        <p:spPr bwMode="auto">
          <a:xfrm>
            <a:off x="296863" y="607789"/>
            <a:ext cx="5211241"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施工机具选用、塔式起重机和施工升降机使用年限要求</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2" name="图片 11">
            <a:extLst>
              <a:ext uri="{FF2B5EF4-FFF2-40B4-BE49-F238E27FC236}">
                <a16:creationId xmlns:a16="http://schemas.microsoft.com/office/drawing/2014/main" id="{582F87C3-503B-4E54-A08B-92105789C77F}"/>
              </a:ext>
            </a:extLst>
          </p:cNvPr>
          <p:cNvPicPr>
            <a:picLocks noChangeAspect="1"/>
          </p:cNvPicPr>
          <p:nvPr/>
        </p:nvPicPr>
        <p:blipFill>
          <a:blip r:embed="rId2"/>
          <a:stretch>
            <a:fillRect/>
          </a:stretch>
        </p:blipFill>
        <p:spPr>
          <a:xfrm>
            <a:off x="107504" y="876652"/>
            <a:ext cx="2232248" cy="3000289"/>
          </a:xfrm>
          <a:prstGeom prst="rect">
            <a:avLst/>
          </a:prstGeom>
        </p:spPr>
      </p:pic>
      <p:pic>
        <p:nvPicPr>
          <p:cNvPr id="13" name="图片 12">
            <a:extLst>
              <a:ext uri="{FF2B5EF4-FFF2-40B4-BE49-F238E27FC236}">
                <a16:creationId xmlns:a16="http://schemas.microsoft.com/office/drawing/2014/main" id="{2207E827-5A01-46E7-A45C-E9BCB4E58973}"/>
              </a:ext>
            </a:extLst>
          </p:cNvPr>
          <p:cNvPicPr>
            <a:picLocks noChangeAspect="1"/>
          </p:cNvPicPr>
          <p:nvPr/>
        </p:nvPicPr>
        <p:blipFill>
          <a:blip r:embed="rId3"/>
          <a:stretch>
            <a:fillRect/>
          </a:stretch>
        </p:blipFill>
        <p:spPr>
          <a:xfrm>
            <a:off x="7221169" y="1923678"/>
            <a:ext cx="1815327" cy="2726988"/>
          </a:xfrm>
          <a:prstGeom prst="rect">
            <a:avLst/>
          </a:prstGeom>
        </p:spPr>
      </p:pic>
      <p:sp>
        <p:nvSpPr>
          <p:cNvPr id="11" name="文本框 10">
            <a:extLst>
              <a:ext uri="{FF2B5EF4-FFF2-40B4-BE49-F238E27FC236}">
                <a16:creationId xmlns:a16="http://schemas.microsoft.com/office/drawing/2014/main" id="{A6333F37-19BF-4507-A053-F73D57B3CE01}"/>
              </a:ext>
            </a:extLst>
          </p:cNvPr>
          <p:cNvSpPr txBox="1"/>
          <p:nvPr/>
        </p:nvSpPr>
        <p:spPr>
          <a:xfrm>
            <a:off x="1547664" y="1413548"/>
            <a:ext cx="6372708" cy="2316403"/>
          </a:xfrm>
          <a:prstGeom prst="rect">
            <a:avLst/>
          </a:prstGeom>
          <a:noFill/>
        </p:spPr>
        <p:txBody>
          <a:bodyPr wrap="square">
            <a:spAutoFit/>
          </a:bodyPr>
          <a:lstStyle/>
          <a:p>
            <a:pPr algn="just">
              <a:lnSpc>
                <a:spcPct val="150000"/>
              </a:lnSpc>
            </a:pPr>
            <a:r>
              <a:rPr lang="zh-CN" altLang="en-US" sz="1400" dirty="0">
                <a:effectLst/>
                <a:latin typeface="微软雅黑" panose="020B0503020204020204" pitchFamily="34" charset="-122"/>
                <a:ea typeface="微软雅黑" panose="020B0503020204020204" pitchFamily="34" charset="-122"/>
                <a:cs typeface="Times New Roman" panose="02020603050405020304" pitchFamily="18" charset="0"/>
              </a:rPr>
              <a:t>       施工单位</a:t>
            </a:r>
            <a:r>
              <a:rPr lang="zh-CN" altLang="zh-CN" sz="1400" dirty="0">
                <a:effectLst/>
                <a:latin typeface="微软雅黑" panose="020B0503020204020204" pitchFamily="34" charset="-122"/>
                <a:ea typeface="微软雅黑" panose="020B0503020204020204" pitchFamily="34" charset="-122"/>
                <a:cs typeface="Times New Roman" panose="02020603050405020304" pitchFamily="18" charset="0"/>
              </a:rPr>
              <a:t>在购置或租赁机械</a:t>
            </a:r>
            <a:r>
              <a:rPr lang="zh-CN" altLang="zh-CN" sz="1400" dirty="0">
                <a:latin typeface="微软雅黑" panose="020B0503020204020204" pitchFamily="34" charset="-122"/>
                <a:ea typeface="微软雅黑" panose="020B0503020204020204" pitchFamily="34" charset="-122"/>
                <a:cs typeface="Times New Roman" panose="02020603050405020304" pitchFamily="18" charset="0"/>
              </a:rPr>
              <a:t>设备时（</a:t>
            </a:r>
            <a:r>
              <a:rPr lang="zh-CN" altLang="zh-CN" sz="1400" dirty="0">
                <a:effectLst/>
                <a:latin typeface="微软雅黑" panose="020B0503020204020204" pitchFamily="34" charset="-122"/>
                <a:ea typeface="微软雅黑" panose="020B0503020204020204" pitchFamily="34" charset="-122"/>
                <a:cs typeface="Times New Roman" panose="02020603050405020304" pitchFamily="18" charset="0"/>
              </a:rPr>
              <a:t>特别是</a:t>
            </a:r>
            <a:r>
              <a:rPr lang="zh-CN" altLang="en-US" sz="1400" dirty="0">
                <a:effectLst/>
                <a:latin typeface="微软雅黑" panose="020B0503020204020204" pitchFamily="34" charset="-122"/>
                <a:ea typeface="微软雅黑" panose="020B0503020204020204" pitchFamily="34" charset="-122"/>
                <a:cs typeface="Times New Roman" panose="02020603050405020304" pitchFamily="18" charset="0"/>
              </a:rPr>
              <a:t>塔式起重机、施工升降机</a:t>
            </a:r>
            <a:r>
              <a:rPr lang="zh-CN" altLang="zh-CN" sz="1400" dirty="0">
                <a:effectLst/>
                <a:latin typeface="微软雅黑" panose="020B0503020204020204" pitchFamily="34" charset="-122"/>
                <a:ea typeface="微软雅黑" panose="020B0503020204020204" pitchFamily="34" charset="-122"/>
                <a:cs typeface="Times New Roman" panose="02020603050405020304" pitchFamily="18" charset="0"/>
              </a:rPr>
              <a:t>），要充分进行市场调研，掌握设备的技术动态，遵循“安全、先进、适用”的原则，优化选型，选择本质安全、性能优良的设备，</a:t>
            </a:r>
            <a:r>
              <a:rPr lang="zh-CN" altLang="en-US" sz="1400" dirty="0">
                <a:effectLst/>
                <a:latin typeface="微软雅黑" panose="020B0503020204020204" pitchFamily="34" charset="-122"/>
                <a:ea typeface="微软雅黑" panose="020B0503020204020204" pitchFamily="34" charset="-122"/>
                <a:cs typeface="Times New Roman" panose="02020603050405020304" pitchFamily="18" charset="0"/>
              </a:rPr>
              <a:t>严禁使用质量不合格、报废、拼凑、套牌、政府主管部门明令禁止的机械和零部件。</a:t>
            </a:r>
            <a:endParaRPr lang="en-US" altLang="zh-CN" sz="14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1400" dirty="0">
                <a:latin typeface="微软雅黑" panose="020B0503020204020204" charset="-122"/>
                <a:ea typeface="微软雅黑" panose="020B0503020204020204" charset="-122"/>
                <a:cs typeface="微软雅黑" panose="020B0503020204020204" charset="-122"/>
              </a:rPr>
              <a:t>       进场使用的</a:t>
            </a:r>
            <a:r>
              <a:rPr lang="zh-CN" altLang="en-US" sz="1400" dirty="0">
                <a:solidFill>
                  <a:srgbClr val="FF0000"/>
                </a:solidFill>
                <a:latin typeface="微软雅黑" panose="020B0503020204020204" charset="-122"/>
                <a:ea typeface="微软雅黑" panose="020B0503020204020204" charset="-122"/>
                <a:cs typeface="微软雅黑" panose="020B0503020204020204" charset="-122"/>
              </a:rPr>
              <a:t>塔式起重机</a:t>
            </a:r>
            <a:r>
              <a:rPr lang="zh-CN" altLang="zh-CN" sz="14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出厂年限</a:t>
            </a:r>
            <a:r>
              <a:rPr lang="zh-CN" altLang="en-US" sz="1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不得</a:t>
            </a:r>
            <a:r>
              <a:rPr lang="zh-CN" altLang="zh-CN" sz="14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超过</a:t>
            </a:r>
            <a:r>
              <a:rPr lang="en-US" altLang="zh-CN" sz="1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4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lang="zh-CN" altLang="en-US" sz="14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，施工升降机出厂年限不得超过</a:t>
            </a:r>
            <a:r>
              <a:rPr lang="en-US" altLang="zh-CN" sz="14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4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年</a:t>
            </a:r>
            <a:r>
              <a:rPr lang="zh-CN" altLang="en-US" sz="1400" dirty="0">
                <a:effectLst/>
                <a:latin typeface="微软雅黑" panose="020B0503020204020204" pitchFamily="34" charset="-122"/>
                <a:ea typeface="微软雅黑" panose="020B0503020204020204" pitchFamily="34" charset="-122"/>
                <a:cs typeface="Times New Roman" panose="02020603050405020304" pitchFamily="18" charset="0"/>
              </a:rPr>
              <a:t>，因施工单位未按要求选用规定出厂年限内的合格机械，所造成的机械进出场费用增加、停工和工期等损失均由施工单位承担。</a:t>
            </a:r>
            <a:endParaRPr lang="zh-CN" altLang="zh-CN" sz="11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83398284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DB200C6-C1A7-4D6C-9DF2-3ABA78850DD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23528" y="1070590"/>
            <a:ext cx="2660400" cy="1861200"/>
          </a:xfrm>
          <a:prstGeom prst="rect">
            <a:avLst/>
          </a:prstGeom>
          <a:noFill/>
        </p:spPr>
      </p:pic>
      <p:pic>
        <p:nvPicPr>
          <p:cNvPr id="4" name="图片 3">
            <a:extLst>
              <a:ext uri="{FF2B5EF4-FFF2-40B4-BE49-F238E27FC236}">
                <a16:creationId xmlns:a16="http://schemas.microsoft.com/office/drawing/2014/main" id="{B32B7AA0-0B5B-43A1-AD36-69318956D5D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241800" y="1070590"/>
            <a:ext cx="2660400" cy="1861200"/>
          </a:xfrm>
          <a:prstGeom prst="rect">
            <a:avLst/>
          </a:prstGeom>
          <a:noFill/>
        </p:spPr>
      </p:pic>
      <p:pic>
        <p:nvPicPr>
          <p:cNvPr id="6" name="图片 5">
            <a:extLst>
              <a:ext uri="{FF2B5EF4-FFF2-40B4-BE49-F238E27FC236}">
                <a16:creationId xmlns:a16="http://schemas.microsoft.com/office/drawing/2014/main" id="{45F1B490-3842-4B31-8085-B7B1C4E0B82E}"/>
              </a:ext>
            </a:extLst>
          </p:cNvPr>
          <p:cNvPicPr>
            <a:picLocks/>
          </p:cNvPicPr>
          <p:nvPr/>
        </p:nvPicPr>
        <p:blipFill>
          <a:blip r:embed="rId4"/>
          <a:stretch>
            <a:fillRect/>
          </a:stretch>
        </p:blipFill>
        <p:spPr>
          <a:xfrm>
            <a:off x="6155840" y="1070590"/>
            <a:ext cx="2660400" cy="1861200"/>
          </a:xfrm>
          <a:prstGeom prst="rect">
            <a:avLst/>
          </a:prstGeom>
        </p:spPr>
      </p:pic>
      <p:sp>
        <p:nvSpPr>
          <p:cNvPr id="7" name="文本框 6">
            <a:extLst>
              <a:ext uri="{FF2B5EF4-FFF2-40B4-BE49-F238E27FC236}">
                <a16:creationId xmlns:a16="http://schemas.microsoft.com/office/drawing/2014/main" id="{69FEC3E0-BB23-4F82-99A5-B7629B2650BE}"/>
              </a:ext>
            </a:extLst>
          </p:cNvPr>
          <p:cNvSpPr txBox="1"/>
          <p:nvPr/>
        </p:nvSpPr>
        <p:spPr>
          <a:xfrm>
            <a:off x="323528" y="3133795"/>
            <a:ext cx="8492712" cy="1526187"/>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600" kern="100" dirty="0">
                <a:latin typeface="微软雅黑" panose="020B0503020204020204" charset="-122"/>
                <a:ea typeface="微软雅黑" panose="020B0503020204020204" charset="-122"/>
                <a:cs typeface="Times New Roman" panose="02020603050405020304" pitchFamily="18" charset="0"/>
              </a:rPr>
              <a:t>施工升降机每个吊笼内均须设置人脸识别，确保只能由司机本人操作电梯</a:t>
            </a: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endParaRPr>
          </a:p>
          <a:p>
            <a:pPr marL="285750" lvl="0" indent="-285750" fontAlgn="base">
              <a:lnSpc>
                <a:spcPct val="150000"/>
              </a:lnSpc>
              <a:spcBef>
                <a:spcPct val="0"/>
              </a:spcBef>
              <a:spcAft>
                <a:spcPct val="0"/>
              </a:spcAft>
              <a:buFont typeface="Wingdings" panose="05000000000000000000" pitchFamily="2" charset="2"/>
              <a:buChar char="Ø"/>
            </a:pP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施工现场出入口、安全通道，设置安全语言小喇叭，播放安全提示语音；</a:t>
            </a:r>
            <a:endParaRPr lang="en-US"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Ø"/>
            </a:pPr>
            <a:r>
              <a:rPr lang="zh-CN" altLang="en-US" sz="1600" kern="100" dirty="0">
                <a:solidFill>
                  <a:prstClr val="black"/>
                </a:solidFill>
                <a:latin typeface="微软雅黑" panose="020B0503020204020204" charset="-122"/>
                <a:ea typeface="微软雅黑" panose="020B0503020204020204" charset="-122"/>
                <a:cs typeface="Times New Roman" panose="02020603050405020304" pitchFamily="18" charset="0"/>
              </a:rPr>
              <a:t>塔吊周围围栏挂设</a:t>
            </a:r>
            <a:r>
              <a:rPr lang="zh-CN"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rPr>
              <a:t>群塔方案、维保二维码</a:t>
            </a:r>
            <a:r>
              <a:rPr lang="zh-CN" altLang="en-US" sz="1600" kern="100" dirty="0">
                <a:solidFill>
                  <a:prstClr val="black"/>
                </a:solidFill>
                <a:latin typeface="微软雅黑" panose="020B0503020204020204" charset="-122"/>
                <a:ea typeface="微软雅黑" panose="020B0503020204020204" charset="-122"/>
                <a:cs typeface="Times New Roman" panose="02020603050405020304" pitchFamily="18" charset="0"/>
              </a:rPr>
              <a:t>，相关信息应根据变化，及时在后台更新。</a:t>
            </a:r>
            <a:endParaRPr lang="zh-CN"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8" name="Title 3">
            <a:extLst>
              <a:ext uri="{FF2B5EF4-FFF2-40B4-BE49-F238E27FC236}">
                <a16:creationId xmlns:a16="http://schemas.microsoft.com/office/drawing/2014/main" id="{FC0D291A-A66F-4081-AD2A-1F144B5CEAE5}"/>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六、施工机具</a:t>
            </a:r>
          </a:p>
        </p:txBody>
      </p:sp>
      <p:sp>
        <p:nvSpPr>
          <p:cNvPr id="9" name="矩形 2">
            <a:extLst>
              <a:ext uri="{FF2B5EF4-FFF2-40B4-BE49-F238E27FC236}">
                <a16:creationId xmlns:a16="http://schemas.microsoft.com/office/drawing/2014/main" id="{9F073A4D-7608-445F-9B79-44D3B9852173}"/>
              </a:ext>
            </a:extLst>
          </p:cNvPr>
          <p:cNvSpPr>
            <a:spLocks noChangeArrowheads="1"/>
          </p:cNvSpPr>
          <p:nvPr/>
        </p:nvSpPr>
        <p:spPr bwMode="auto">
          <a:xfrm>
            <a:off x="296863" y="607789"/>
            <a:ext cx="4707185"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电梯人脸识别、安全小喇叭、群塔方案和维保二维码</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06835593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ECACE46-F184-4362-B606-F99083241C0B}"/>
              </a:ext>
            </a:extLst>
          </p:cNvPr>
          <p:cNvPicPr>
            <a:picLocks noChangeAspect="1"/>
          </p:cNvPicPr>
          <p:nvPr/>
        </p:nvPicPr>
        <p:blipFill rotWithShape="1">
          <a:blip r:embed="rId2"/>
          <a:srcRect b="1309"/>
          <a:stretch>
            <a:fillRect/>
          </a:stretch>
        </p:blipFill>
        <p:spPr>
          <a:xfrm>
            <a:off x="5070336" y="1013754"/>
            <a:ext cx="2675952" cy="2266914"/>
          </a:xfrm>
          <a:prstGeom prst="rect">
            <a:avLst/>
          </a:prstGeom>
        </p:spPr>
      </p:pic>
      <p:pic>
        <p:nvPicPr>
          <p:cNvPr id="5" name="图片 4">
            <a:extLst>
              <a:ext uri="{FF2B5EF4-FFF2-40B4-BE49-F238E27FC236}">
                <a16:creationId xmlns:a16="http://schemas.microsoft.com/office/drawing/2014/main" id="{7B538086-A412-415F-85D6-B924CDAF7448}"/>
              </a:ext>
            </a:extLst>
          </p:cNvPr>
          <p:cNvPicPr>
            <a:picLocks noChangeAspect="1"/>
          </p:cNvPicPr>
          <p:nvPr/>
        </p:nvPicPr>
        <p:blipFill rotWithShape="1">
          <a:blip r:embed="rId3"/>
          <a:srcRect l="7220" r="8561"/>
          <a:stretch>
            <a:fillRect/>
          </a:stretch>
        </p:blipFill>
        <p:spPr>
          <a:xfrm>
            <a:off x="1397712" y="1013754"/>
            <a:ext cx="2675952" cy="2266914"/>
          </a:xfrm>
          <a:prstGeom prst="rect">
            <a:avLst/>
          </a:prstGeom>
        </p:spPr>
      </p:pic>
      <p:sp>
        <p:nvSpPr>
          <p:cNvPr id="6" name="Title 3">
            <a:extLst>
              <a:ext uri="{FF2B5EF4-FFF2-40B4-BE49-F238E27FC236}">
                <a16:creationId xmlns:a16="http://schemas.microsoft.com/office/drawing/2014/main" id="{629F2C74-ED9C-4029-92B1-58485EBAB60E}"/>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六、施工机具</a:t>
            </a:r>
          </a:p>
        </p:txBody>
      </p:sp>
      <p:sp>
        <p:nvSpPr>
          <p:cNvPr id="7" name="矩形 2">
            <a:extLst>
              <a:ext uri="{FF2B5EF4-FFF2-40B4-BE49-F238E27FC236}">
                <a16:creationId xmlns:a16="http://schemas.microsoft.com/office/drawing/2014/main" id="{4B1D6B65-35A2-4ECB-8837-7FFF1DA9C358}"/>
              </a:ext>
            </a:extLst>
          </p:cNvPr>
          <p:cNvSpPr>
            <a:spLocks noChangeArrowheads="1"/>
          </p:cNvSpPr>
          <p:nvPr/>
        </p:nvSpPr>
        <p:spPr bwMode="auto">
          <a:xfrm>
            <a:off x="296863" y="607789"/>
            <a:ext cx="4707185"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圆盘锯防护罩、钢筋调直机防回弹装置</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文本框 7">
            <a:extLst>
              <a:ext uri="{FF2B5EF4-FFF2-40B4-BE49-F238E27FC236}">
                <a16:creationId xmlns:a16="http://schemas.microsoft.com/office/drawing/2014/main" id="{F33C21F4-0DFD-4579-AAAE-0C826EEB18AB}"/>
              </a:ext>
            </a:extLst>
          </p:cNvPr>
          <p:cNvSpPr txBox="1"/>
          <p:nvPr/>
        </p:nvSpPr>
        <p:spPr>
          <a:xfrm>
            <a:off x="1818223" y="3551318"/>
            <a:ext cx="5507554" cy="1156855"/>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模板圆盘锯转动锯片位置，须设置如上左图所示防护罩；</a:t>
            </a:r>
            <a:endParaRPr lang="en-US" altLang="zh-CN" sz="1600" kern="100" dirty="0">
              <a:solidFill>
                <a:prstClr val="black"/>
              </a:solidFill>
              <a:latin typeface="微软雅黑" panose="020B0503020204020204" charset="-122"/>
              <a:ea typeface="微软雅黑" panose="020B0503020204020204" charset="-122"/>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Ø"/>
            </a:pPr>
            <a:r>
              <a:rPr lang="zh-CN" altLang="en-US" sz="1600" kern="100" dirty="0">
                <a:solidFill>
                  <a:schemeClr val="tx1"/>
                </a:solidFill>
                <a:latin typeface="微软雅黑" panose="020B0503020204020204" charset="-122"/>
                <a:ea typeface="微软雅黑" panose="020B0503020204020204" charset="-122"/>
                <a:cs typeface="Times New Roman" panose="02020603050405020304" pitchFamily="18" charset="0"/>
              </a:rPr>
              <a:t>钢筋调直机防回弹装置，如上右图所示；</a:t>
            </a:r>
          </a:p>
        </p:txBody>
      </p:sp>
    </p:spTree>
    <p:extLst>
      <p:ext uri="{BB962C8B-B14F-4D97-AF65-F5344CB8AC3E}">
        <p14:creationId xmlns:p14="http://schemas.microsoft.com/office/powerpoint/2010/main" val="330106368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25CAC627-2799-45BA-B3C7-3C2EEDC36E79}"/>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七、高处作业</a:t>
            </a:r>
          </a:p>
        </p:txBody>
      </p:sp>
      <p:sp>
        <p:nvSpPr>
          <p:cNvPr id="10" name="矩形 2">
            <a:extLst>
              <a:ext uri="{FF2B5EF4-FFF2-40B4-BE49-F238E27FC236}">
                <a16:creationId xmlns:a16="http://schemas.microsoft.com/office/drawing/2014/main" id="{D96CF32F-2979-4E79-96A3-BF66793F690F}"/>
              </a:ext>
            </a:extLst>
          </p:cNvPr>
          <p:cNvSpPr>
            <a:spLocks noChangeArrowheads="1"/>
          </p:cNvSpPr>
          <p:nvPr/>
        </p:nvSpPr>
        <p:spPr bwMode="auto">
          <a:xfrm>
            <a:off x="296863" y="607789"/>
            <a:ext cx="1970881"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定型化防护材料</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1" name="图片 10">
            <a:extLst>
              <a:ext uri="{FF2B5EF4-FFF2-40B4-BE49-F238E27FC236}">
                <a16:creationId xmlns:a16="http://schemas.microsoft.com/office/drawing/2014/main" id="{D4CE4328-69B5-4E2D-9B28-E6A289E909C7}"/>
              </a:ext>
            </a:extLst>
          </p:cNvPr>
          <p:cNvPicPr>
            <a:picLocks noChangeAspect="1"/>
          </p:cNvPicPr>
          <p:nvPr/>
        </p:nvPicPr>
        <p:blipFill>
          <a:blip r:embed="rId2"/>
          <a:stretch>
            <a:fillRect/>
          </a:stretch>
        </p:blipFill>
        <p:spPr>
          <a:xfrm>
            <a:off x="541548" y="967829"/>
            <a:ext cx="2523817" cy="1824003"/>
          </a:xfrm>
          <a:prstGeom prst="rect">
            <a:avLst/>
          </a:prstGeom>
        </p:spPr>
      </p:pic>
      <p:pic>
        <p:nvPicPr>
          <p:cNvPr id="13" name="图片 12">
            <a:extLst>
              <a:ext uri="{FF2B5EF4-FFF2-40B4-BE49-F238E27FC236}">
                <a16:creationId xmlns:a16="http://schemas.microsoft.com/office/drawing/2014/main" id="{90546501-D75E-4BA1-94E5-02EE352D4C94}"/>
              </a:ext>
            </a:extLst>
          </p:cNvPr>
          <p:cNvPicPr>
            <a:picLocks noChangeAspect="1"/>
          </p:cNvPicPr>
          <p:nvPr/>
        </p:nvPicPr>
        <p:blipFill>
          <a:blip r:embed="rId3"/>
          <a:stretch>
            <a:fillRect/>
          </a:stretch>
        </p:blipFill>
        <p:spPr>
          <a:xfrm>
            <a:off x="3310091" y="983506"/>
            <a:ext cx="2523817" cy="1824003"/>
          </a:xfrm>
          <a:prstGeom prst="rect">
            <a:avLst/>
          </a:prstGeom>
          <a:ln>
            <a:solidFill>
              <a:schemeClr val="tx1"/>
            </a:solidFill>
          </a:ln>
        </p:spPr>
      </p:pic>
      <p:sp>
        <p:nvSpPr>
          <p:cNvPr id="14" name="文本框 13">
            <a:extLst>
              <a:ext uri="{FF2B5EF4-FFF2-40B4-BE49-F238E27FC236}">
                <a16:creationId xmlns:a16="http://schemas.microsoft.com/office/drawing/2014/main" id="{142587A9-4326-45C8-9DC6-D606C03B8601}"/>
              </a:ext>
            </a:extLst>
          </p:cNvPr>
          <p:cNvSpPr txBox="1"/>
          <p:nvPr/>
        </p:nvSpPr>
        <p:spPr>
          <a:xfrm>
            <a:off x="3310091" y="3007746"/>
            <a:ext cx="5292361" cy="1526187"/>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600" kern="100" dirty="0">
                <a:latin typeface="微软雅黑" panose="020B0503020204020204" charset="-122"/>
                <a:ea typeface="微软雅黑" panose="020B0503020204020204" charset="-122"/>
                <a:cs typeface="Times New Roman" panose="02020603050405020304" pitchFamily="18" charset="0"/>
              </a:rPr>
              <a:t>施工现场临边、洞口、安全通道、加工区防护棚必须采用定型化材料制作，材料材质尺寸、强度等性能必须满足要求。</a:t>
            </a:r>
            <a:endParaRPr lang="zh-CN"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pic>
        <p:nvPicPr>
          <p:cNvPr id="16" name="图片 15">
            <a:extLst>
              <a:ext uri="{FF2B5EF4-FFF2-40B4-BE49-F238E27FC236}">
                <a16:creationId xmlns:a16="http://schemas.microsoft.com/office/drawing/2014/main" id="{96A9B244-BF00-49B8-84A6-28CF0A9C99CC}"/>
              </a:ext>
            </a:extLst>
          </p:cNvPr>
          <p:cNvPicPr>
            <a:picLocks/>
          </p:cNvPicPr>
          <p:nvPr/>
        </p:nvPicPr>
        <p:blipFill rotWithShape="1">
          <a:blip r:embed="rId4"/>
          <a:srcRect b="7918"/>
          <a:stretch/>
        </p:blipFill>
        <p:spPr>
          <a:xfrm>
            <a:off x="6081039" y="983506"/>
            <a:ext cx="2523817" cy="1824003"/>
          </a:xfrm>
          <a:prstGeom prst="rect">
            <a:avLst/>
          </a:prstGeom>
          <a:ln>
            <a:solidFill>
              <a:schemeClr val="tx1"/>
            </a:solidFill>
          </a:ln>
        </p:spPr>
      </p:pic>
      <p:pic>
        <p:nvPicPr>
          <p:cNvPr id="18" name="图片 17">
            <a:extLst>
              <a:ext uri="{FF2B5EF4-FFF2-40B4-BE49-F238E27FC236}">
                <a16:creationId xmlns:a16="http://schemas.microsoft.com/office/drawing/2014/main" id="{F0620BE8-90FE-44C2-BD43-F73CE8899B41}"/>
              </a:ext>
            </a:extLst>
          </p:cNvPr>
          <p:cNvPicPr>
            <a:picLocks noChangeAspect="1"/>
          </p:cNvPicPr>
          <p:nvPr/>
        </p:nvPicPr>
        <p:blipFill>
          <a:blip r:embed="rId5"/>
          <a:stretch>
            <a:fillRect/>
          </a:stretch>
        </p:blipFill>
        <p:spPr>
          <a:xfrm>
            <a:off x="541548" y="3003796"/>
            <a:ext cx="2521018" cy="1824003"/>
          </a:xfrm>
          <a:prstGeom prst="rect">
            <a:avLst/>
          </a:prstGeom>
        </p:spPr>
      </p:pic>
    </p:spTree>
    <p:extLst>
      <p:ext uri="{BB962C8B-B14F-4D97-AF65-F5344CB8AC3E}">
        <p14:creationId xmlns:p14="http://schemas.microsoft.com/office/powerpoint/2010/main" val="167615678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CE68665-F237-4A2B-B33A-7FA0E9438579}"/>
              </a:ext>
            </a:extLst>
          </p:cNvPr>
          <p:cNvSpPr txBox="1"/>
          <p:nvPr/>
        </p:nvSpPr>
        <p:spPr>
          <a:xfrm>
            <a:off x="307782" y="572593"/>
            <a:ext cx="1632410" cy="300082"/>
          </a:xfrm>
          <a:prstGeom prst="rect">
            <a:avLst/>
          </a:prstGeom>
          <a:noFill/>
        </p:spPr>
        <p:txBody>
          <a:bodyPr wrap="square">
            <a:spAutoFit/>
          </a:bodyPr>
          <a:lstStyle/>
          <a:p>
            <a:pPr marL="342900" indent="-34290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工地大门规范</a:t>
            </a:r>
          </a:p>
        </p:txBody>
      </p:sp>
      <p:pic>
        <p:nvPicPr>
          <p:cNvPr id="5" name="图片 4">
            <a:extLst>
              <a:ext uri="{FF2B5EF4-FFF2-40B4-BE49-F238E27FC236}">
                <a16:creationId xmlns:a16="http://schemas.microsoft.com/office/drawing/2014/main" id="{80BE7DE0-A6BB-4AC0-AD42-EB17E924369D}"/>
              </a:ext>
            </a:extLst>
          </p:cNvPr>
          <p:cNvPicPr>
            <a:picLocks noChangeAspect="1"/>
          </p:cNvPicPr>
          <p:nvPr/>
        </p:nvPicPr>
        <p:blipFill>
          <a:blip r:embed="rId2"/>
          <a:stretch>
            <a:fillRect/>
          </a:stretch>
        </p:blipFill>
        <p:spPr>
          <a:xfrm>
            <a:off x="4680966" y="3409588"/>
            <a:ext cx="4209952" cy="1022201"/>
          </a:xfrm>
          <a:prstGeom prst="rect">
            <a:avLst/>
          </a:prstGeom>
        </p:spPr>
      </p:pic>
      <p:sp>
        <p:nvSpPr>
          <p:cNvPr id="7" name="文本框 6">
            <a:extLst>
              <a:ext uri="{FF2B5EF4-FFF2-40B4-BE49-F238E27FC236}">
                <a16:creationId xmlns:a16="http://schemas.microsoft.com/office/drawing/2014/main" id="{381E8B31-16F3-4D7B-BAEB-E1A1DCCFF87E}"/>
              </a:ext>
            </a:extLst>
          </p:cNvPr>
          <p:cNvSpPr txBox="1"/>
          <p:nvPr/>
        </p:nvSpPr>
        <p:spPr>
          <a:xfrm>
            <a:off x="199730" y="3476635"/>
            <a:ext cx="4263306" cy="1302151"/>
          </a:xfrm>
          <a:prstGeom prst="rect">
            <a:avLst/>
          </a:prstGeom>
          <a:noFill/>
        </p:spPr>
        <p:txBody>
          <a:bodyPr wrap="square">
            <a:spAutoFit/>
          </a:bodyPr>
          <a:lstStyle/>
          <a:p>
            <a:pPr algn="just"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工地大门设计规范，因物料具体尺寸不同，标识、标准字制作时请参考标准规范使用。本指引仅对其视觉形象部分加以规定，大门具体做法、用材、尺寸等结合施工现场实际进行确定。</a:t>
            </a:r>
          </a:p>
        </p:txBody>
      </p:sp>
      <p:grpSp>
        <p:nvGrpSpPr>
          <p:cNvPr id="2" name="组合 1">
            <a:extLst>
              <a:ext uri="{FF2B5EF4-FFF2-40B4-BE49-F238E27FC236}">
                <a16:creationId xmlns:a16="http://schemas.microsoft.com/office/drawing/2014/main" id="{C1C9D87C-F4C9-4E1D-8F16-F5385E26DE03}"/>
              </a:ext>
            </a:extLst>
          </p:cNvPr>
          <p:cNvGrpSpPr/>
          <p:nvPr/>
        </p:nvGrpSpPr>
        <p:grpSpPr>
          <a:xfrm>
            <a:off x="4872735" y="1308378"/>
            <a:ext cx="4161806" cy="1967604"/>
            <a:chOff x="6643908" y="1184304"/>
            <a:chExt cx="5549075" cy="2623471"/>
          </a:xfrm>
        </p:grpSpPr>
        <p:pic>
          <p:nvPicPr>
            <p:cNvPr id="10" name="图片 9">
              <a:extLst>
                <a:ext uri="{FF2B5EF4-FFF2-40B4-BE49-F238E27FC236}">
                  <a16:creationId xmlns:a16="http://schemas.microsoft.com/office/drawing/2014/main" id="{245C0220-73F0-4B3B-BFDB-08542F97DB71}"/>
                </a:ext>
              </a:extLst>
            </p:cNvPr>
            <p:cNvPicPr>
              <a:picLocks noChangeAspect="1"/>
            </p:cNvPicPr>
            <p:nvPr/>
          </p:nvPicPr>
          <p:blipFill>
            <a:blip r:embed="rId3"/>
            <a:stretch>
              <a:fillRect/>
            </a:stretch>
          </p:blipFill>
          <p:spPr>
            <a:xfrm>
              <a:off x="6778437" y="1282441"/>
              <a:ext cx="4519195" cy="1608833"/>
            </a:xfrm>
            <a:prstGeom prst="rect">
              <a:avLst/>
            </a:prstGeom>
          </p:spPr>
        </p:pic>
        <p:cxnSp>
          <p:nvCxnSpPr>
            <p:cNvPr id="4" name="直接连接符 3">
              <a:extLst>
                <a:ext uri="{FF2B5EF4-FFF2-40B4-BE49-F238E27FC236}">
                  <a16:creationId xmlns:a16="http://schemas.microsoft.com/office/drawing/2014/main" id="{00A35D4F-B287-4825-875D-A4A2F6202ED6}"/>
                </a:ext>
              </a:extLst>
            </p:cNvPr>
            <p:cNvCxnSpPr/>
            <p:nvPr/>
          </p:nvCxnSpPr>
          <p:spPr>
            <a:xfrm>
              <a:off x="11481847" y="1282441"/>
              <a:ext cx="0" cy="160883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B22477E2-D5B4-480F-A67C-4A5E990CE35A}"/>
                </a:ext>
              </a:extLst>
            </p:cNvPr>
            <p:cNvCxnSpPr/>
            <p:nvPr/>
          </p:nvCxnSpPr>
          <p:spPr>
            <a:xfrm>
              <a:off x="11382473" y="1400722"/>
              <a:ext cx="6787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8CFCAC05-EB5E-41C8-A778-DAA2AD515C3E}"/>
                </a:ext>
              </a:extLst>
            </p:cNvPr>
            <p:cNvCxnSpPr/>
            <p:nvPr/>
          </p:nvCxnSpPr>
          <p:spPr>
            <a:xfrm>
              <a:off x="11382473" y="1722805"/>
              <a:ext cx="67873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1F0F14B-8B03-451A-8CAE-C9E70085BEC4}"/>
                </a:ext>
              </a:extLst>
            </p:cNvPr>
            <p:cNvCxnSpPr/>
            <p:nvPr/>
          </p:nvCxnSpPr>
          <p:spPr>
            <a:xfrm>
              <a:off x="11382473" y="2497374"/>
              <a:ext cx="67873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CD76B510-E5E0-4B7B-ADF8-B90550B85F7B}"/>
                </a:ext>
              </a:extLst>
            </p:cNvPr>
            <p:cNvSpPr txBox="1"/>
            <p:nvPr/>
          </p:nvSpPr>
          <p:spPr>
            <a:xfrm>
              <a:off x="11514254" y="1184304"/>
              <a:ext cx="579353" cy="292388"/>
            </a:xfrm>
            <a:prstGeom prst="rect">
              <a:avLst/>
            </a:prstGeom>
            <a:noFill/>
          </p:spPr>
          <p:txBody>
            <a:bodyPr wrap="square">
              <a:spAutoFit/>
            </a:bodyPr>
            <a:lstStyle/>
            <a:p>
              <a:pPr defTabSz="685800"/>
              <a:r>
                <a:rPr lang="en-US" altLang="zh-CN" sz="825" dirty="0">
                  <a:solidFill>
                    <a:prstClr val="black"/>
                  </a:solidFill>
                  <a:latin typeface="等线" panose="020F0502020204030204"/>
                  <a:ea typeface="微软雅黑" panose="020B0503020204020204" pitchFamily="34" charset="-122"/>
                </a:rPr>
                <a:t>20cm</a:t>
              </a:r>
              <a:endParaRPr lang="zh-CN" altLang="en-US" sz="825" dirty="0">
                <a:solidFill>
                  <a:prstClr val="black"/>
                </a:solidFill>
                <a:latin typeface="等线" panose="020F0502020204030204"/>
                <a:ea typeface="微软雅黑" panose="020B0503020204020204" pitchFamily="34" charset="-122"/>
              </a:endParaRPr>
            </a:p>
          </p:txBody>
        </p:sp>
        <p:sp>
          <p:nvSpPr>
            <p:cNvPr id="15" name="文本框 14">
              <a:extLst>
                <a:ext uri="{FF2B5EF4-FFF2-40B4-BE49-F238E27FC236}">
                  <a16:creationId xmlns:a16="http://schemas.microsoft.com/office/drawing/2014/main" id="{94254411-FA8A-4E84-8ABE-DFCB2A817127}"/>
                </a:ext>
              </a:extLst>
            </p:cNvPr>
            <p:cNvSpPr txBox="1"/>
            <p:nvPr/>
          </p:nvSpPr>
          <p:spPr>
            <a:xfrm>
              <a:off x="11530459" y="1448632"/>
              <a:ext cx="579353" cy="292388"/>
            </a:xfrm>
            <a:prstGeom prst="rect">
              <a:avLst/>
            </a:prstGeom>
            <a:noFill/>
          </p:spPr>
          <p:txBody>
            <a:bodyPr wrap="square">
              <a:spAutoFit/>
            </a:bodyPr>
            <a:lstStyle/>
            <a:p>
              <a:pPr defTabSz="685800"/>
              <a:r>
                <a:rPr lang="en-US" altLang="zh-CN" sz="825" dirty="0">
                  <a:solidFill>
                    <a:prstClr val="black"/>
                  </a:solidFill>
                  <a:latin typeface="等线" panose="020F0502020204030204"/>
                  <a:ea typeface="微软雅黑" panose="020B0503020204020204" pitchFamily="34" charset="-122"/>
                </a:rPr>
                <a:t>50cm</a:t>
              </a:r>
              <a:endParaRPr lang="zh-CN" altLang="en-US" sz="825" dirty="0">
                <a:solidFill>
                  <a:prstClr val="black"/>
                </a:solidFill>
                <a:latin typeface="等线" panose="020F0502020204030204"/>
                <a:ea typeface="微软雅黑" panose="020B0503020204020204" pitchFamily="34" charset="-122"/>
              </a:endParaRPr>
            </a:p>
          </p:txBody>
        </p:sp>
        <p:sp>
          <p:nvSpPr>
            <p:cNvPr id="16" name="文本框 15">
              <a:extLst>
                <a:ext uri="{FF2B5EF4-FFF2-40B4-BE49-F238E27FC236}">
                  <a16:creationId xmlns:a16="http://schemas.microsoft.com/office/drawing/2014/main" id="{3AA17974-45FE-4B92-9424-EBEF943F1893}"/>
                </a:ext>
              </a:extLst>
            </p:cNvPr>
            <p:cNvSpPr txBox="1"/>
            <p:nvPr/>
          </p:nvSpPr>
          <p:spPr>
            <a:xfrm>
              <a:off x="11514254" y="1978742"/>
              <a:ext cx="678729" cy="292388"/>
            </a:xfrm>
            <a:prstGeom prst="rect">
              <a:avLst/>
            </a:prstGeom>
            <a:noFill/>
          </p:spPr>
          <p:txBody>
            <a:bodyPr wrap="square">
              <a:spAutoFit/>
            </a:bodyPr>
            <a:lstStyle/>
            <a:p>
              <a:pPr defTabSz="685800"/>
              <a:r>
                <a:rPr lang="en-US" altLang="zh-CN" sz="825" dirty="0">
                  <a:solidFill>
                    <a:prstClr val="black"/>
                  </a:solidFill>
                  <a:latin typeface="等线" panose="020F0502020204030204"/>
                  <a:ea typeface="微软雅黑" panose="020B0503020204020204" pitchFamily="34" charset="-122"/>
                </a:rPr>
                <a:t>100cm</a:t>
              </a:r>
              <a:endParaRPr lang="zh-CN" altLang="en-US" sz="825" dirty="0">
                <a:solidFill>
                  <a:prstClr val="black"/>
                </a:solidFill>
                <a:latin typeface="等线" panose="020F0502020204030204"/>
                <a:ea typeface="微软雅黑" panose="020B0503020204020204" pitchFamily="34" charset="-122"/>
              </a:endParaRPr>
            </a:p>
          </p:txBody>
        </p:sp>
        <p:sp>
          <p:nvSpPr>
            <p:cNvPr id="17" name="文本框 16">
              <a:extLst>
                <a:ext uri="{FF2B5EF4-FFF2-40B4-BE49-F238E27FC236}">
                  <a16:creationId xmlns:a16="http://schemas.microsoft.com/office/drawing/2014/main" id="{8F7329FD-7F3C-4E7F-82CC-5BB476975CE1}"/>
                </a:ext>
              </a:extLst>
            </p:cNvPr>
            <p:cNvSpPr txBox="1"/>
            <p:nvPr/>
          </p:nvSpPr>
          <p:spPr>
            <a:xfrm>
              <a:off x="11527798" y="2552714"/>
              <a:ext cx="582012" cy="292388"/>
            </a:xfrm>
            <a:prstGeom prst="rect">
              <a:avLst/>
            </a:prstGeom>
            <a:noFill/>
          </p:spPr>
          <p:txBody>
            <a:bodyPr wrap="square">
              <a:spAutoFit/>
            </a:bodyPr>
            <a:lstStyle/>
            <a:p>
              <a:pPr defTabSz="685800"/>
              <a:r>
                <a:rPr lang="en-US" altLang="zh-CN" sz="825" dirty="0">
                  <a:solidFill>
                    <a:prstClr val="black"/>
                  </a:solidFill>
                  <a:latin typeface="等线" panose="020F0502020204030204"/>
                  <a:ea typeface="微软雅黑" panose="020B0503020204020204" pitchFamily="34" charset="-122"/>
                </a:rPr>
                <a:t>50cm</a:t>
              </a:r>
              <a:endParaRPr lang="zh-CN" altLang="en-US" sz="825" dirty="0">
                <a:solidFill>
                  <a:prstClr val="black"/>
                </a:solidFill>
                <a:latin typeface="等线" panose="020F0502020204030204"/>
                <a:ea typeface="微软雅黑" panose="020B0503020204020204" pitchFamily="34" charset="-122"/>
              </a:endParaRPr>
            </a:p>
          </p:txBody>
        </p:sp>
        <p:cxnSp>
          <p:nvCxnSpPr>
            <p:cNvPr id="19" name="直接连接符 18">
              <a:extLst>
                <a:ext uri="{FF2B5EF4-FFF2-40B4-BE49-F238E27FC236}">
                  <a16:creationId xmlns:a16="http://schemas.microsoft.com/office/drawing/2014/main" id="{7A6D080A-4847-423B-A4F9-7E953D26981B}"/>
                </a:ext>
              </a:extLst>
            </p:cNvPr>
            <p:cNvCxnSpPr>
              <a:cxnSpLocks/>
            </p:cNvCxnSpPr>
            <p:nvPr/>
          </p:nvCxnSpPr>
          <p:spPr>
            <a:xfrm>
              <a:off x="6643908" y="3176834"/>
              <a:ext cx="47882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F2B00355-1D1D-4B4A-9B51-AC15E39DFB2B}"/>
                </a:ext>
              </a:extLst>
            </p:cNvPr>
            <p:cNvCxnSpPr>
              <a:cxnSpLocks/>
            </p:cNvCxnSpPr>
            <p:nvPr/>
          </p:nvCxnSpPr>
          <p:spPr>
            <a:xfrm>
              <a:off x="10814646" y="3075549"/>
              <a:ext cx="1" cy="532172"/>
            </a:xfrm>
            <a:prstGeom prst="line">
              <a:avLst/>
            </a:prstGeom>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7AEB378C-ABDC-4D2E-91A1-742EB4139D0B}"/>
                </a:ext>
              </a:extLst>
            </p:cNvPr>
            <p:cNvSpPr txBox="1"/>
            <p:nvPr/>
          </p:nvSpPr>
          <p:spPr>
            <a:xfrm>
              <a:off x="6730517" y="3176834"/>
              <a:ext cx="579353" cy="630941"/>
            </a:xfrm>
            <a:prstGeom prst="rect">
              <a:avLst/>
            </a:prstGeom>
            <a:noFill/>
          </p:spPr>
          <p:txBody>
            <a:bodyPr wrap="square">
              <a:spAutoFit/>
            </a:bodyPr>
            <a:lstStyle/>
            <a:p>
              <a:pPr algn="ctr" defTabSz="685800"/>
              <a:r>
                <a:rPr lang="en-US" altLang="zh-CN" sz="825" dirty="0">
                  <a:solidFill>
                    <a:prstClr val="black"/>
                  </a:solidFill>
                  <a:latin typeface="等线" panose="020F0502020204030204"/>
                  <a:ea typeface="微软雅黑" panose="020B0503020204020204" pitchFamily="34" charset="-122"/>
                </a:rPr>
                <a:t>  0.8m</a:t>
              </a:r>
            </a:p>
            <a:p>
              <a:pPr algn="ctr" defTabSz="685800"/>
              <a:r>
                <a:rPr lang="zh-CN" altLang="en-US" sz="825" dirty="0">
                  <a:solidFill>
                    <a:prstClr val="black"/>
                  </a:solidFill>
                  <a:latin typeface="等线" panose="020F0502020204030204"/>
                  <a:ea typeface="微软雅黑" panose="020B0503020204020204" pitchFamily="34" charset="-122"/>
                </a:rPr>
                <a:t>（</a:t>
              </a:r>
              <a:r>
                <a:rPr lang="en-US" altLang="zh-CN" sz="825" dirty="0">
                  <a:solidFill>
                    <a:prstClr val="black"/>
                  </a:solidFill>
                  <a:latin typeface="等线" panose="020F0502020204030204"/>
                  <a:ea typeface="微软雅黑" panose="020B0503020204020204" pitchFamily="34" charset="-122"/>
                </a:rPr>
                <a:t>1m</a:t>
              </a:r>
              <a:r>
                <a:rPr lang="zh-CN" altLang="en-US" sz="825" dirty="0">
                  <a:solidFill>
                    <a:prstClr val="black"/>
                  </a:solidFill>
                  <a:latin typeface="等线" panose="020F0502020204030204"/>
                  <a:ea typeface="微软雅黑" panose="020B0503020204020204" pitchFamily="34" charset="-122"/>
                </a:rPr>
                <a:t>）</a:t>
              </a:r>
            </a:p>
          </p:txBody>
        </p:sp>
        <p:sp>
          <p:nvSpPr>
            <p:cNvPr id="34" name="文本框 33">
              <a:extLst>
                <a:ext uri="{FF2B5EF4-FFF2-40B4-BE49-F238E27FC236}">
                  <a16:creationId xmlns:a16="http://schemas.microsoft.com/office/drawing/2014/main" id="{51684522-C71D-4A92-B1BF-7DB0937BF77B}"/>
                </a:ext>
              </a:extLst>
            </p:cNvPr>
            <p:cNvSpPr txBox="1"/>
            <p:nvPr/>
          </p:nvSpPr>
          <p:spPr>
            <a:xfrm>
              <a:off x="8739213" y="3147205"/>
              <a:ext cx="579353" cy="461665"/>
            </a:xfrm>
            <a:prstGeom prst="rect">
              <a:avLst/>
            </a:prstGeom>
            <a:noFill/>
          </p:spPr>
          <p:txBody>
            <a:bodyPr wrap="square">
              <a:spAutoFit/>
            </a:bodyPr>
            <a:lstStyle/>
            <a:p>
              <a:pPr algn="ctr" defTabSz="685800"/>
              <a:r>
                <a:rPr lang="en-US" altLang="zh-CN" sz="825" dirty="0">
                  <a:solidFill>
                    <a:prstClr val="black"/>
                  </a:solidFill>
                  <a:latin typeface="等线" panose="020F0502020204030204"/>
                  <a:ea typeface="微软雅黑" panose="020B0503020204020204" pitchFamily="34" charset="-122"/>
                </a:rPr>
                <a:t>  6m</a:t>
              </a:r>
            </a:p>
            <a:p>
              <a:pPr algn="ctr" defTabSz="685800"/>
              <a:r>
                <a:rPr lang="zh-CN" altLang="en-US" sz="825" dirty="0">
                  <a:solidFill>
                    <a:prstClr val="black"/>
                  </a:solidFill>
                  <a:latin typeface="等线" panose="020F0502020204030204"/>
                  <a:ea typeface="微软雅黑" panose="020B0503020204020204" pitchFamily="34" charset="-122"/>
                </a:rPr>
                <a:t>（</a:t>
              </a:r>
              <a:r>
                <a:rPr lang="en-US" altLang="zh-CN" sz="825" dirty="0">
                  <a:solidFill>
                    <a:prstClr val="black"/>
                  </a:solidFill>
                  <a:latin typeface="等线" panose="020F0502020204030204"/>
                  <a:ea typeface="微软雅黑" panose="020B0503020204020204" pitchFamily="34" charset="-122"/>
                </a:rPr>
                <a:t>8m</a:t>
              </a:r>
              <a:r>
                <a:rPr lang="zh-CN" altLang="en-US" sz="825" dirty="0">
                  <a:solidFill>
                    <a:prstClr val="black"/>
                  </a:solidFill>
                  <a:latin typeface="等线" panose="020F0502020204030204"/>
                  <a:ea typeface="微软雅黑" panose="020B0503020204020204" pitchFamily="34" charset="-122"/>
                </a:rPr>
                <a:t>）</a:t>
              </a:r>
            </a:p>
          </p:txBody>
        </p:sp>
        <p:sp>
          <p:nvSpPr>
            <p:cNvPr id="35" name="文本框 34">
              <a:extLst>
                <a:ext uri="{FF2B5EF4-FFF2-40B4-BE49-F238E27FC236}">
                  <a16:creationId xmlns:a16="http://schemas.microsoft.com/office/drawing/2014/main" id="{F342B906-FF53-4B14-83B4-6E8743909A3F}"/>
                </a:ext>
              </a:extLst>
            </p:cNvPr>
            <p:cNvSpPr txBox="1"/>
            <p:nvPr/>
          </p:nvSpPr>
          <p:spPr>
            <a:xfrm>
              <a:off x="10751182" y="3147205"/>
              <a:ext cx="579353" cy="630941"/>
            </a:xfrm>
            <a:prstGeom prst="rect">
              <a:avLst/>
            </a:prstGeom>
            <a:noFill/>
          </p:spPr>
          <p:txBody>
            <a:bodyPr wrap="square">
              <a:spAutoFit/>
            </a:bodyPr>
            <a:lstStyle/>
            <a:p>
              <a:pPr algn="ctr" defTabSz="685800"/>
              <a:r>
                <a:rPr lang="en-US" altLang="zh-CN" sz="825" dirty="0">
                  <a:solidFill>
                    <a:prstClr val="black"/>
                  </a:solidFill>
                  <a:latin typeface="等线" panose="020F0502020204030204"/>
                  <a:ea typeface="微软雅黑" panose="020B0503020204020204" pitchFamily="34" charset="-122"/>
                </a:rPr>
                <a:t>  0.8m</a:t>
              </a:r>
            </a:p>
            <a:p>
              <a:pPr algn="ctr" defTabSz="685800"/>
              <a:r>
                <a:rPr lang="zh-CN" altLang="en-US" sz="825" dirty="0">
                  <a:solidFill>
                    <a:prstClr val="black"/>
                  </a:solidFill>
                  <a:latin typeface="等线" panose="020F0502020204030204"/>
                  <a:ea typeface="微软雅黑" panose="020B0503020204020204" pitchFamily="34" charset="-122"/>
                </a:rPr>
                <a:t>（</a:t>
              </a:r>
              <a:r>
                <a:rPr lang="en-US" altLang="zh-CN" sz="825" dirty="0">
                  <a:solidFill>
                    <a:prstClr val="black"/>
                  </a:solidFill>
                  <a:latin typeface="等线" panose="020F0502020204030204"/>
                  <a:ea typeface="微软雅黑" panose="020B0503020204020204" pitchFamily="34" charset="-122"/>
                </a:rPr>
                <a:t>1m</a:t>
              </a:r>
              <a:r>
                <a:rPr lang="zh-CN" altLang="en-US" sz="825" dirty="0">
                  <a:solidFill>
                    <a:prstClr val="black"/>
                  </a:solidFill>
                  <a:latin typeface="等线" panose="020F0502020204030204"/>
                  <a:ea typeface="微软雅黑" panose="020B0503020204020204" pitchFamily="34" charset="-122"/>
                </a:rPr>
                <a:t>）</a:t>
              </a:r>
            </a:p>
          </p:txBody>
        </p:sp>
        <p:cxnSp>
          <p:nvCxnSpPr>
            <p:cNvPr id="41" name="直接连接符 40">
              <a:extLst>
                <a:ext uri="{FF2B5EF4-FFF2-40B4-BE49-F238E27FC236}">
                  <a16:creationId xmlns:a16="http://schemas.microsoft.com/office/drawing/2014/main" id="{EB4FAF2A-DC8A-4B17-926C-CDD91FB0D22B}"/>
                </a:ext>
              </a:extLst>
            </p:cNvPr>
            <p:cNvCxnSpPr>
              <a:cxnSpLocks/>
            </p:cNvCxnSpPr>
            <p:nvPr/>
          </p:nvCxnSpPr>
          <p:spPr>
            <a:xfrm>
              <a:off x="6778437" y="3049932"/>
              <a:ext cx="1" cy="53217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198454A1-F683-43AD-9F85-AEF05CB50C65}"/>
                </a:ext>
              </a:extLst>
            </p:cNvPr>
            <p:cNvCxnSpPr>
              <a:cxnSpLocks/>
            </p:cNvCxnSpPr>
            <p:nvPr/>
          </p:nvCxnSpPr>
          <p:spPr>
            <a:xfrm>
              <a:off x="7261423" y="3047656"/>
              <a:ext cx="1" cy="532172"/>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59C916C5-03E1-42FE-8354-2213D4DDE403}"/>
                </a:ext>
              </a:extLst>
            </p:cNvPr>
            <p:cNvCxnSpPr>
              <a:cxnSpLocks/>
            </p:cNvCxnSpPr>
            <p:nvPr/>
          </p:nvCxnSpPr>
          <p:spPr>
            <a:xfrm>
              <a:off x="11297632" y="3075549"/>
              <a:ext cx="1" cy="532172"/>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13B47A8E-64DD-40DE-AEB2-6DEEA41AC308}"/>
              </a:ext>
            </a:extLst>
          </p:cNvPr>
          <p:cNvGrpSpPr/>
          <p:nvPr/>
        </p:nvGrpSpPr>
        <p:grpSpPr>
          <a:xfrm>
            <a:off x="412625" y="1220107"/>
            <a:ext cx="3801144" cy="2224961"/>
            <a:chOff x="4227052" y="1112639"/>
            <a:chExt cx="7528172" cy="4632721"/>
          </a:xfrm>
        </p:grpSpPr>
        <p:grpSp>
          <p:nvGrpSpPr>
            <p:cNvPr id="24" name="组合 23">
              <a:extLst>
                <a:ext uri="{FF2B5EF4-FFF2-40B4-BE49-F238E27FC236}">
                  <a16:creationId xmlns:a16="http://schemas.microsoft.com/office/drawing/2014/main" id="{A37A7401-D8ED-4B5F-9168-141338964957}"/>
                </a:ext>
              </a:extLst>
            </p:cNvPr>
            <p:cNvGrpSpPr/>
            <p:nvPr/>
          </p:nvGrpSpPr>
          <p:grpSpPr>
            <a:xfrm>
              <a:off x="4227052" y="1112639"/>
              <a:ext cx="7528172" cy="4632721"/>
              <a:chOff x="4227052" y="1112639"/>
              <a:chExt cx="7528172" cy="4632721"/>
            </a:xfrm>
          </p:grpSpPr>
          <p:pic>
            <p:nvPicPr>
              <p:cNvPr id="27" name="图片 26">
                <a:extLst>
                  <a:ext uri="{FF2B5EF4-FFF2-40B4-BE49-F238E27FC236}">
                    <a16:creationId xmlns:a16="http://schemas.microsoft.com/office/drawing/2014/main" id="{441D309E-89BD-45AD-B062-E3C1E0116789}"/>
                  </a:ext>
                </a:extLst>
              </p:cNvPr>
              <p:cNvPicPr>
                <a:picLocks noChangeAspect="1"/>
              </p:cNvPicPr>
              <p:nvPr/>
            </p:nvPicPr>
            <p:blipFill>
              <a:blip r:embed="rId4"/>
              <a:stretch>
                <a:fillRect/>
              </a:stretch>
            </p:blipFill>
            <p:spPr>
              <a:xfrm>
                <a:off x="4227052" y="1112639"/>
                <a:ext cx="7528172" cy="4632721"/>
              </a:xfrm>
              <a:prstGeom prst="rect">
                <a:avLst/>
              </a:prstGeom>
            </p:spPr>
          </p:pic>
          <p:pic>
            <p:nvPicPr>
              <p:cNvPr id="28" name="图片 27">
                <a:extLst>
                  <a:ext uri="{FF2B5EF4-FFF2-40B4-BE49-F238E27FC236}">
                    <a16:creationId xmlns:a16="http://schemas.microsoft.com/office/drawing/2014/main" id="{F7E531BF-F7BD-4DBD-8DC6-5967CAB798D8}"/>
                  </a:ext>
                </a:extLst>
              </p:cNvPr>
              <p:cNvPicPr>
                <a:picLocks noChangeAspect="1"/>
              </p:cNvPicPr>
              <p:nvPr/>
            </p:nvPicPr>
            <p:blipFill>
              <a:blip r:embed="rId5"/>
              <a:stretch>
                <a:fillRect/>
              </a:stretch>
            </p:blipFill>
            <p:spPr>
              <a:xfrm>
                <a:off x="7256634" y="3308122"/>
                <a:ext cx="1887367" cy="839672"/>
              </a:xfrm>
              <a:prstGeom prst="rect">
                <a:avLst/>
              </a:prstGeom>
            </p:spPr>
          </p:pic>
        </p:grpSp>
        <p:sp>
          <p:nvSpPr>
            <p:cNvPr id="25" name="矩形 24">
              <a:extLst>
                <a:ext uri="{FF2B5EF4-FFF2-40B4-BE49-F238E27FC236}">
                  <a16:creationId xmlns:a16="http://schemas.microsoft.com/office/drawing/2014/main" id="{F1FFC165-8A14-4A3D-97BC-5D0A2BD4B89A}"/>
                </a:ext>
              </a:extLst>
            </p:cNvPr>
            <p:cNvSpPr/>
            <p:nvPr/>
          </p:nvSpPr>
          <p:spPr>
            <a:xfrm>
              <a:off x="6928400" y="3278938"/>
              <a:ext cx="324000" cy="860400"/>
            </a:xfrm>
            <a:prstGeom prst="rect">
              <a:avLst/>
            </a:prstGeom>
            <a:solidFill>
              <a:srgbClr val="C4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srgbClr val="C4121A"/>
                </a:solidFill>
                <a:latin typeface="等线" panose="020F0502020204030204"/>
                <a:ea typeface="等线" panose="02010600030101010101" pitchFamily="2" charset="-122"/>
              </a:endParaRPr>
            </a:p>
          </p:txBody>
        </p:sp>
        <p:sp>
          <p:nvSpPr>
            <p:cNvPr id="26" name="矩形 25">
              <a:extLst>
                <a:ext uri="{FF2B5EF4-FFF2-40B4-BE49-F238E27FC236}">
                  <a16:creationId xmlns:a16="http://schemas.microsoft.com/office/drawing/2014/main" id="{50F36750-3152-4C11-9EAF-E8B8EB164A8E}"/>
                </a:ext>
              </a:extLst>
            </p:cNvPr>
            <p:cNvSpPr/>
            <p:nvPr/>
          </p:nvSpPr>
          <p:spPr>
            <a:xfrm>
              <a:off x="9144001" y="3278938"/>
              <a:ext cx="324000" cy="860400"/>
            </a:xfrm>
            <a:prstGeom prst="rect">
              <a:avLst/>
            </a:prstGeom>
            <a:solidFill>
              <a:srgbClr val="C412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dirty="0">
                <a:solidFill>
                  <a:srgbClr val="C4121A"/>
                </a:solidFill>
                <a:latin typeface="等线" panose="020F0502020204030204"/>
                <a:ea typeface="等线" panose="02010600030101010101" pitchFamily="2" charset="-122"/>
              </a:endParaRPr>
            </a:p>
          </p:txBody>
        </p:sp>
      </p:grpSp>
      <p:sp>
        <p:nvSpPr>
          <p:cNvPr id="30" name="文本框 29">
            <a:extLst>
              <a:ext uri="{FF2B5EF4-FFF2-40B4-BE49-F238E27FC236}">
                <a16:creationId xmlns:a16="http://schemas.microsoft.com/office/drawing/2014/main" id="{0AB4BC63-8AA1-437C-BFEF-19EEDCCA0969}"/>
              </a:ext>
            </a:extLst>
          </p:cNvPr>
          <p:cNvSpPr txBox="1"/>
          <p:nvPr/>
        </p:nvSpPr>
        <p:spPr>
          <a:xfrm>
            <a:off x="323528" y="888458"/>
            <a:ext cx="1126504" cy="300082"/>
          </a:xfrm>
          <a:prstGeom prst="rect">
            <a:avLst/>
          </a:prstGeom>
          <a:noFill/>
        </p:spPr>
        <p:txBody>
          <a:bodyPr wrap="square">
            <a:spAutoFit/>
          </a:bodyPr>
          <a:lstStyle/>
          <a:p>
            <a:pPr defTabSz="685800"/>
            <a:r>
              <a:rPr lang="en-US" altLang="zh-CN" sz="1350" b="1" dirty="0">
                <a:solidFill>
                  <a:prstClr val="black"/>
                </a:solidFill>
                <a:latin typeface="微软雅黑" panose="020B0503020204020204" pitchFamily="34" charset="-122"/>
                <a:ea typeface="微软雅黑" panose="020B0503020204020204" pitchFamily="34" charset="-122"/>
              </a:rPr>
              <a:t>1</a:t>
            </a:r>
            <a:r>
              <a:rPr lang="zh-CN" altLang="en-US" sz="1350" b="1" dirty="0">
                <a:solidFill>
                  <a:prstClr val="black"/>
                </a:solidFill>
                <a:latin typeface="微软雅黑" panose="020B0503020204020204" pitchFamily="34" charset="-122"/>
                <a:ea typeface="微软雅黑" panose="020B0503020204020204" pitchFamily="34" charset="-122"/>
              </a:rPr>
              <a:t>、门楼式</a:t>
            </a:r>
            <a:endParaRPr lang="zh-CN" altLang="en-US" sz="1350" dirty="0">
              <a:solidFill>
                <a:prstClr val="black"/>
              </a:solidFill>
              <a:latin typeface="等线" panose="020F0502020204030204"/>
              <a:ea typeface="等线" panose="02010600030101010101" pitchFamily="2" charset="-122"/>
            </a:endParaRPr>
          </a:p>
        </p:txBody>
      </p:sp>
      <p:sp>
        <p:nvSpPr>
          <p:cNvPr id="32" name="文本框 31">
            <a:extLst>
              <a:ext uri="{FF2B5EF4-FFF2-40B4-BE49-F238E27FC236}">
                <a16:creationId xmlns:a16="http://schemas.microsoft.com/office/drawing/2014/main" id="{0C0B4602-516A-4828-A953-2A92F666C36E}"/>
              </a:ext>
            </a:extLst>
          </p:cNvPr>
          <p:cNvSpPr txBox="1"/>
          <p:nvPr/>
        </p:nvSpPr>
        <p:spPr>
          <a:xfrm>
            <a:off x="4591697" y="889951"/>
            <a:ext cx="1276446" cy="298589"/>
          </a:xfrm>
          <a:prstGeom prst="rect">
            <a:avLst/>
          </a:prstGeom>
          <a:noFill/>
        </p:spPr>
        <p:txBody>
          <a:bodyPr wrap="square">
            <a:spAutoFit/>
          </a:bodyPr>
          <a:lstStyle/>
          <a:p>
            <a:pPr defTabSz="685800"/>
            <a:r>
              <a:rPr lang="en-US" altLang="zh-CN" sz="1350" b="1" dirty="0">
                <a:solidFill>
                  <a:prstClr val="black"/>
                </a:solidFill>
                <a:latin typeface="微软雅黑" panose="020B0503020204020204" pitchFamily="34" charset="-122"/>
                <a:ea typeface="微软雅黑" panose="020B0503020204020204" pitchFamily="34" charset="-122"/>
              </a:rPr>
              <a:t>2</a:t>
            </a:r>
            <a:r>
              <a:rPr lang="zh-CN" altLang="en-US" sz="1350" b="1" dirty="0">
                <a:solidFill>
                  <a:prstClr val="black"/>
                </a:solidFill>
                <a:latin typeface="微软雅黑" panose="020B0503020204020204" pitchFamily="34" charset="-122"/>
                <a:ea typeface="微软雅黑" panose="020B0503020204020204" pitchFamily="34" charset="-122"/>
              </a:rPr>
              <a:t>、无门楼式</a:t>
            </a:r>
            <a:endParaRPr lang="zh-CN" altLang="en-US" sz="1350" dirty="0">
              <a:solidFill>
                <a:prstClr val="black"/>
              </a:solidFill>
              <a:latin typeface="等线" panose="020F0502020204030204"/>
              <a:ea typeface="等线" panose="02010600030101010101" pitchFamily="2" charset="-122"/>
            </a:endParaRPr>
          </a:p>
        </p:txBody>
      </p:sp>
      <p:sp>
        <p:nvSpPr>
          <p:cNvPr id="36" name="Text Box 101">
            <a:extLst>
              <a:ext uri="{FF2B5EF4-FFF2-40B4-BE49-F238E27FC236}">
                <a16:creationId xmlns:a16="http://schemas.microsoft.com/office/drawing/2014/main" id="{1589AFFE-EFCE-4F5E-9D58-4A77502C78C6}"/>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3454140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4B96642-5B78-4B17-A042-6812C4E1FBC3}"/>
              </a:ext>
            </a:extLst>
          </p:cNvPr>
          <p:cNvPicPr/>
          <p:nvPr/>
        </p:nvPicPr>
        <p:blipFill>
          <a:blip r:embed="rId2"/>
          <a:stretch>
            <a:fillRect/>
          </a:stretch>
        </p:blipFill>
        <p:spPr>
          <a:xfrm>
            <a:off x="833223" y="988317"/>
            <a:ext cx="2099744" cy="1595349"/>
          </a:xfrm>
          <a:prstGeom prst="rect">
            <a:avLst/>
          </a:prstGeom>
        </p:spPr>
      </p:pic>
      <p:pic>
        <p:nvPicPr>
          <p:cNvPr id="3" name="图片 2">
            <a:extLst>
              <a:ext uri="{FF2B5EF4-FFF2-40B4-BE49-F238E27FC236}">
                <a16:creationId xmlns:a16="http://schemas.microsoft.com/office/drawing/2014/main" id="{CC7B585B-6EE1-489D-AADF-B43F8E6CCFD0}"/>
              </a:ext>
            </a:extLst>
          </p:cNvPr>
          <p:cNvPicPr>
            <a:picLocks noChangeAspect="1"/>
          </p:cNvPicPr>
          <p:nvPr/>
        </p:nvPicPr>
        <p:blipFill>
          <a:blip r:embed="rId3"/>
          <a:stretch>
            <a:fillRect/>
          </a:stretch>
        </p:blipFill>
        <p:spPr>
          <a:xfrm>
            <a:off x="3299363" y="987574"/>
            <a:ext cx="2268520" cy="1596092"/>
          </a:xfrm>
          <a:prstGeom prst="rect">
            <a:avLst/>
          </a:prstGeom>
        </p:spPr>
      </p:pic>
      <p:pic>
        <p:nvPicPr>
          <p:cNvPr id="4" name="图片 3">
            <a:extLst>
              <a:ext uri="{FF2B5EF4-FFF2-40B4-BE49-F238E27FC236}">
                <a16:creationId xmlns:a16="http://schemas.microsoft.com/office/drawing/2014/main" id="{5B7A252B-B8A5-4D61-9EF7-119D6F2A550C}"/>
              </a:ext>
            </a:extLst>
          </p:cNvPr>
          <p:cNvPicPr/>
          <p:nvPr/>
        </p:nvPicPr>
        <p:blipFill>
          <a:blip r:embed="rId4"/>
          <a:stretch>
            <a:fillRect/>
          </a:stretch>
        </p:blipFill>
        <p:spPr>
          <a:xfrm>
            <a:off x="683568" y="2607528"/>
            <a:ext cx="2099744" cy="1595349"/>
          </a:xfrm>
          <a:prstGeom prst="rect">
            <a:avLst/>
          </a:prstGeom>
        </p:spPr>
      </p:pic>
      <p:pic>
        <p:nvPicPr>
          <p:cNvPr id="5" name="图片 4">
            <a:extLst>
              <a:ext uri="{FF2B5EF4-FFF2-40B4-BE49-F238E27FC236}">
                <a16:creationId xmlns:a16="http://schemas.microsoft.com/office/drawing/2014/main" id="{A252818B-6A25-42C3-A8BF-1C7F65218838}"/>
              </a:ext>
            </a:extLst>
          </p:cNvPr>
          <p:cNvPicPr/>
          <p:nvPr/>
        </p:nvPicPr>
        <p:blipFill>
          <a:blip r:embed="rId5"/>
          <a:stretch>
            <a:fillRect/>
          </a:stretch>
        </p:blipFill>
        <p:spPr>
          <a:xfrm>
            <a:off x="3198284" y="2560577"/>
            <a:ext cx="2099977" cy="1595349"/>
          </a:xfrm>
          <a:prstGeom prst="rect">
            <a:avLst/>
          </a:prstGeom>
        </p:spPr>
      </p:pic>
      <p:pic>
        <p:nvPicPr>
          <p:cNvPr id="6" name="图片 5">
            <a:extLst>
              <a:ext uri="{FF2B5EF4-FFF2-40B4-BE49-F238E27FC236}">
                <a16:creationId xmlns:a16="http://schemas.microsoft.com/office/drawing/2014/main" id="{9DF0A68A-6249-44C4-91FC-B5678B17956C}"/>
              </a:ext>
            </a:extLst>
          </p:cNvPr>
          <p:cNvPicPr/>
          <p:nvPr/>
        </p:nvPicPr>
        <p:blipFill>
          <a:blip r:embed="rId6"/>
          <a:stretch>
            <a:fillRect/>
          </a:stretch>
        </p:blipFill>
        <p:spPr>
          <a:xfrm>
            <a:off x="6089807" y="987574"/>
            <a:ext cx="2099744" cy="1596092"/>
          </a:xfrm>
          <a:prstGeom prst="rect">
            <a:avLst/>
          </a:prstGeom>
        </p:spPr>
      </p:pic>
      <p:sp>
        <p:nvSpPr>
          <p:cNvPr id="8" name="文本框 7">
            <a:extLst>
              <a:ext uri="{FF2B5EF4-FFF2-40B4-BE49-F238E27FC236}">
                <a16:creationId xmlns:a16="http://schemas.microsoft.com/office/drawing/2014/main" id="{EC58242C-17C9-41E2-AF08-2D127AEF08A9}"/>
              </a:ext>
            </a:extLst>
          </p:cNvPr>
          <p:cNvSpPr txBox="1"/>
          <p:nvPr/>
        </p:nvSpPr>
        <p:spPr>
          <a:xfrm>
            <a:off x="5447491" y="2693448"/>
            <a:ext cx="2796917" cy="1670073"/>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4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400" kern="100" dirty="0">
                <a:latin typeface="微软雅黑" panose="020B0503020204020204" charset="-122"/>
                <a:ea typeface="微软雅黑" panose="020B0503020204020204" charset="-122"/>
                <a:cs typeface="Times New Roman" panose="02020603050405020304" pitchFamily="18" charset="0"/>
              </a:rPr>
              <a:t>施工现场安全帽须由施工单位统一采购，且要符合规范要求，并根据管理人员管理内容和工种进行安全帽颜色区分。</a:t>
            </a:r>
            <a:endParaRPr lang="zh-CN"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9" name="Title 3">
            <a:extLst>
              <a:ext uri="{FF2B5EF4-FFF2-40B4-BE49-F238E27FC236}">
                <a16:creationId xmlns:a16="http://schemas.microsoft.com/office/drawing/2014/main" id="{25CAC627-2799-45BA-B3C7-3C2EEDC36E79}"/>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七、高处作业</a:t>
            </a:r>
          </a:p>
        </p:txBody>
      </p:sp>
      <p:sp>
        <p:nvSpPr>
          <p:cNvPr id="10" name="矩形 2">
            <a:extLst>
              <a:ext uri="{FF2B5EF4-FFF2-40B4-BE49-F238E27FC236}">
                <a16:creationId xmlns:a16="http://schemas.microsoft.com/office/drawing/2014/main" id="{D96CF32F-2979-4E79-96A3-BF66793F690F}"/>
              </a:ext>
            </a:extLst>
          </p:cNvPr>
          <p:cNvSpPr>
            <a:spLocks noChangeArrowheads="1"/>
          </p:cNvSpPr>
          <p:nvPr/>
        </p:nvSpPr>
        <p:spPr bwMode="auto">
          <a:xfrm>
            <a:off x="296863" y="607789"/>
            <a:ext cx="1538833"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安全帽</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61889493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6DBCF32-2E03-43AF-946E-E481DE6F0F2D}"/>
              </a:ext>
            </a:extLst>
          </p:cNvPr>
          <p:cNvPicPr>
            <a:picLocks noChangeAspect="1"/>
          </p:cNvPicPr>
          <p:nvPr/>
        </p:nvPicPr>
        <p:blipFill>
          <a:blip r:embed="rId2"/>
          <a:stretch>
            <a:fillRect/>
          </a:stretch>
        </p:blipFill>
        <p:spPr>
          <a:xfrm>
            <a:off x="481000" y="987574"/>
            <a:ext cx="2722848" cy="2042136"/>
          </a:xfrm>
          <a:prstGeom prst="rect">
            <a:avLst/>
          </a:prstGeom>
        </p:spPr>
      </p:pic>
      <p:pic>
        <p:nvPicPr>
          <p:cNvPr id="3" name="图片 2">
            <a:extLst>
              <a:ext uri="{FF2B5EF4-FFF2-40B4-BE49-F238E27FC236}">
                <a16:creationId xmlns:a16="http://schemas.microsoft.com/office/drawing/2014/main" id="{D2941DF2-B250-4AC2-95B2-421A7A3C508F}"/>
              </a:ext>
            </a:extLst>
          </p:cNvPr>
          <p:cNvPicPr>
            <a:picLocks noChangeAspect="1"/>
          </p:cNvPicPr>
          <p:nvPr/>
        </p:nvPicPr>
        <p:blipFill>
          <a:blip r:embed="rId3"/>
          <a:stretch>
            <a:fillRect/>
          </a:stretch>
        </p:blipFill>
        <p:spPr>
          <a:xfrm>
            <a:off x="5940152" y="987574"/>
            <a:ext cx="2722848" cy="2042135"/>
          </a:xfrm>
          <a:prstGeom prst="rect">
            <a:avLst/>
          </a:prstGeom>
        </p:spPr>
      </p:pic>
      <p:pic>
        <p:nvPicPr>
          <p:cNvPr id="4" name="图片 3">
            <a:extLst>
              <a:ext uri="{FF2B5EF4-FFF2-40B4-BE49-F238E27FC236}">
                <a16:creationId xmlns:a16="http://schemas.microsoft.com/office/drawing/2014/main" id="{ED653D26-3C00-4FB0-B73E-E18D5AF386F5}"/>
              </a:ext>
            </a:extLst>
          </p:cNvPr>
          <p:cNvPicPr>
            <a:picLocks noChangeAspect="1"/>
          </p:cNvPicPr>
          <p:nvPr/>
        </p:nvPicPr>
        <p:blipFill>
          <a:blip r:embed="rId4"/>
          <a:stretch>
            <a:fillRect/>
          </a:stretch>
        </p:blipFill>
        <p:spPr>
          <a:xfrm>
            <a:off x="3657901" y="987575"/>
            <a:ext cx="1828198" cy="2042136"/>
          </a:xfrm>
          <a:prstGeom prst="rect">
            <a:avLst/>
          </a:prstGeom>
        </p:spPr>
      </p:pic>
      <p:sp>
        <p:nvSpPr>
          <p:cNvPr id="5" name="文本框 4">
            <a:extLst>
              <a:ext uri="{FF2B5EF4-FFF2-40B4-BE49-F238E27FC236}">
                <a16:creationId xmlns:a16="http://schemas.microsoft.com/office/drawing/2014/main" id="{07BC937F-D9DD-438C-8A7D-3778810770AB}"/>
              </a:ext>
            </a:extLst>
          </p:cNvPr>
          <p:cNvSpPr txBox="1"/>
          <p:nvPr/>
        </p:nvSpPr>
        <p:spPr>
          <a:xfrm>
            <a:off x="180570" y="3110092"/>
            <a:ext cx="8782860" cy="1670073"/>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4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高处作业人员必须佩戴质量符合要求的安全带，楼层内安全带固定挂设装置参考上图；</a:t>
            </a:r>
            <a:endPar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Ø"/>
            </a:pP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采用长度为</a:t>
            </a:r>
            <a:r>
              <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rPr>
              <a:t>50cm</a:t>
            </a: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直径为</a:t>
            </a:r>
            <a:r>
              <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rPr>
              <a:t>ф16mm</a:t>
            </a: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的圆钢，一端制作螺纹，一端弯曲成直径</a:t>
            </a:r>
            <a:r>
              <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rPr>
              <a:t>2cm—3cm</a:t>
            </a: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圆环并焊接牢固；插入外墙螺杆眼，螺纹一段利用螺母固定，圆环一端用于固定工人安全带；也可以用钢丝绳延外墙水平穿入拉环内，末端锁紧，做成生命线，拆除外架时使用。</a:t>
            </a:r>
            <a:endParaRPr lang="zh-CN"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6" name="Title 3">
            <a:extLst>
              <a:ext uri="{FF2B5EF4-FFF2-40B4-BE49-F238E27FC236}">
                <a16:creationId xmlns:a16="http://schemas.microsoft.com/office/drawing/2014/main" id="{137617A1-430E-46F8-8253-EB55156CA49C}"/>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七、高处作业</a:t>
            </a:r>
          </a:p>
        </p:txBody>
      </p:sp>
      <p:sp>
        <p:nvSpPr>
          <p:cNvPr id="7" name="矩形 2">
            <a:extLst>
              <a:ext uri="{FF2B5EF4-FFF2-40B4-BE49-F238E27FC236}">
                <a16:creationId xmlns:a16="http://schemas.microsoft.com/office/drawing/2014/main" id="{42754BC6-F059-4490-97AB-9DE9D4E98DD0}"/>
              </a:ext>
            </a:extLst>
          </p:cNvPr>
          <p:cNvSpPr>
            <a:spLocks noChangeArrowheads="1"/>
          </p:cNvSpPr>
          <p:nvPr/>
        </p:nvSpPr>
        <p:spPr bwMode="auto">
          <a:xfrm>
            <a:off x="296863" y="607789"/>
            <a:ext cx="2618953"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便携式安全带挂设装置</a:t>
            </a:r>
          </a:p>
        </p:txBody>
      </p:sp>
    </p:spTree>
    <p:extLst>
      <p:ext uri="{BB962C8B-B14F-4D97-AF65-F5344CB8AC3E}">
        <p14:creationId xmlns:p14="http://schemas.microsoft.com/office/powerpoint/2010/main" val="22656583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8B17BF09-7BB3-43C9-BB36-266C23F9DB58}"/>
              </a:ext>
            </a:extLst>
          </p:cNvPr>
          <p:cNvGrpSpPr/>
          <p:nvPr/>
        </p:nvGrpSpPr>
        <p:grpSpPr>
          <a:xfrm>
            <a:off x="674746" y="1045371"/>
            <a:ext cx="3177174" cy="1872209"/>
            <a:chOff x="602738" y="1419621"/>
            <a:chExt cx="4373926" cy="3043986"/>
          </a:xfrm>
        </p:grpSpPr>
        <p:pic>
          <p:nvPicPr>
            <p:cNvPr id="6" name="图片 5">
              <a:extLst>
                <a:ext uri="{FF2B5EF4-FFF2-40B4-BE49-F238E27FC236}">
                  <a16:creationId xmlns:a16="http://schemas.microsoft.com/office/drawing/2014/main" id="{41A2A56C-219F-4F71-AF8E-AC2019233635}"/>
                </a:ext>
              </a:extLst>
            </p:cNvPr>
            <p:cNvPicPr>
              <a:picLocks noChangeAspect="1"/>
            </p:cNvPicPr>
            <p:nvPr/>
          </p:nvPicPr>
          <p:blipFill>
            <a:blip r:embed="rId2"/>
            <a:stretch>
              <a:fillRect/>
            </a:stretch>
          </p:blipFill>
          <p:spPr>
            <a:xfrm>
              <a:off x="602738" y="1419622"/>
              <a:ext cx="2106359" cy="3043985"/>
            </a:xfrm>
            <a:prstGeom prst="rect">
              <a:avLst/>
            </a:prstGeom>
          </p:spPr>
        </p:pic>
        <p:pic>
          <p:nvPicPr>
            <p:cNvPr id="7" name="图片 6">
              <a:extLst>
                <a:ext uri="{FF2B5EF4-FFF2-40B4-BE49-F238E27FC236}">
                  <a16:creationId xmlns:a16="http://schemas.microsoft.com/office/drawing/2014/main" id="{A96954A6-3645-461B-BCAA-B4AD990C3773}"/>
                </a:ext>
              </a:extLst>
            </p:cNvPr>
            <p:cNvPicPr>
              <a:picLocks noChangeAspect="1"/>
            </p:cNvPicPr>
            <p:nvPr/>
          </p:nvPicPr>
          <p:blipFill>
            <a:blip r:embed="rId3"/>
            <a:stretch>
              <a:fillRect/>
            </a:stretch>
          </p:blipFill>
          <p:spPr>
            <a:xfrm>
              <a:off x="2692024" y="1419621"/>
              <a:ext cx="2284640" cy="3043985"/>
            </a:xfrm>
            <a:prstGeom prst="rect">
              <a:avLst/>
            </a:prstGeom>
          </p:spPr>
        </p:pic>
      </p:grpSp>
      <p:pic>
        <p:nvPicPr>
          <p:cNvPr id="10" name="图片 9">
            <a:extLst>
              <a:ext uri="{FF2B5EF4-FFF2-40B4-BE49-F238E27FC236}">
                <a16:creationId xmlns:a16="http://schemas.microsoft.com/office/drawing/2014/main" id="{96AF65E6-17D0-4998-8457-17E8FEB44B2C}"/>
              </a:ext>
            </a:extLst>
          </p:cNvPr>
          <p:cNvPicPr>
            <a:picLocks noChangeAspect="1"/>
          </p:cNvPicPr>
          <p:nvPr/>
        </p:nvPicPr>
        <p:blipFill>
          <a:blip r:embed="rId4"/>
          <a:stretch>
            <a:fillRect/>
          </a:stretch>
        </p:blipFill>
        <p:spPr>
          <a:xfrm>
            <a:off x="4329109" y="1059582"/>
            <a:ext cx="2214044" cy="1872208"/>
          </a:xfrm>
          <a:prstGeom prst="rect">
            <a:avLst/>
          </a:prstGeom>
        </p:spPr>
      </p:pic>
      <p:pic>
        <p:nvPicPr>
          <p:cNvPr id="11" name="图片 10">
            <a:extLst>
              <a:ext uri="{FF2B5EF4-FFF2-40B4-BE49-F238E27FC236}">
                <a16:creationId xmlns:a16="http://schemas.microsoft.com/office/drawing/2014/main" id="{43B43B51-1A53-4399-9F39-32DBE7557370}"/>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543153" y="1051052"/>
            <a:ext cx="1989287" cy="1880738"/>
          </a:xfrm>
          <a:prstGeom prst="rect">
            <a:avLst/>
          </a:prstGeom>
          <a:noFill/>
          <a:ln>
            <a:noFill/>
          </a:ln>
        </p:spPr>
      </p:pic>
      <p:sp>
        <p:nvSpPr>
          <p:cNvPr id="13" name="文本框 12">
            <a:extLst>
              <a:ext uri="{FF2B5EF4-FFF2-40B4-BE49-F238E27FC236}">
                <a16:creationId xmlns:a16="http://schemas.microsoft.com/office/drawing/2014/main" id="{ABC71900-7422-4E2B-8056-45FDAC993BE6}"/>
              </a:ext>
            </a:extLst>
          </p:cNvPr>
          <p:cNvSpPr txBox="1"/>
          <p:nvPr/>
        </p:nvSpPr>
        <p:spPr>
          <a:xfrm>
            <a:off x="488537" y="3133925"/>
            <a:ext cx="8166926" cy="1670073"/>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4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400" dirty="0">
                <a:solidFill>
                  <a:schemeClr val="tx1"/>
                </a:solidFill>
                <a:latin typeface="微软雅黑" panose="020B0503020204020204" charset="-122"/>
                <a:ea typeface="微软雅黑" panose="020B0503020204020204" charset="-122"/>
              </a:rPr>
              <a:t>临边作业施工采用的成品防坠器，对于安全带挂靠不方便的临边位置，起到保护作用；</a:t>
            </a:r>
            <a:endPar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a:p>
            <a:pPr marL="285750" indent="-285750" fontAlgn="base">
              <a:lnSpc>
                <a:spcPct val="150000"/>
              </a:lnSpc>
              <a:spcBef>
                <a:spcPct val="0"/>
              </a:spcBef>
              <a:spcAft>
                <a:spcPct val="0"/>
              </a:spcAft>
              <a:buFont typeface="Wingdings" panose="05000000000000000000" pitchFamily="2" charset="2"/>
              <a:buChar char="Ø"/>
            </a:pP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采用</a:t>
            </a:r>
            <a:r>
              <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rPr>
              <a:t>40mm</a:t>
            </a: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镀锌钢管焊接而成（焊接示意图如下图所示），支撑端使用</a:t>
            </a:r>
            <a:r>
              <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rPr>
              <a:t>60cm</a:t>
            </a: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长</a:t>
            </a:r>
            <a:r>
              <a:rPr lang="en-US"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rPr>
              <a:t>U</a:t>
            </a:r>
            <a:r>
              <a:rPr lang="zh-CN" altLang="en-US" sz="1400" kern="100" dirty="0">
                <a:solidFill>
                  <a:schemeClr val="tx1"/>
                </a:solidFill>
                <a:latin typeface="微软雅黑" panose="020B0503020204020204" charset="-122"/>
                <a:ea typeface="微软雅黑" panose="020B0503020204020204" charset="-122"/>
                <a:cs typeface="Times New Roman" panose="02020603050405020304" pitchFamily="18" charset="0"/>
              </a:rPr>
              <a:t>型托撑，支撑架与操作平台使用扣件固定（图中所示蓝色部分为扣件）操作平台四根立杆均安装加固架，作业时打开加固架，确保平台稳定性。</a:t>
            </a:r>
            <a:endParaRPr lang="zh-CN"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14" name="Title 3">
            <a:extLst>
              <a:ext uri="{FF2B5EF4-FFF2-40B4-BE49-F238E27FC236}">
                <a16:creationId xmlns:a16="http://schemas.microsoft.com/office/drawing/2014/main" id="{6AF4EF25-B18C-40C2-8322-907BB6C04D92}"/>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七、高处作业</a:t>
            </a:r>
          </a:p>
        </p:txBody>
      </p:sp>
      <p:sp>
        <p:nvSpPr>
          <p:cNvPr id="15" name="矩形 2">
            <a:extLst>
              <a:ext uri="{FF2B5EF4-FFF2-40B4-BE49-F238E27FC236}">
                <a16:creationId xmlns:a16="http://schemas.microsoft.com/office/drawing/2014/main" id="{CBF18B6B-F6E1-4764-AC78-1E7B4FB5C446}"/>
              </a:ext>
            </a:extLst>
          </p:cNvPr>
          <p:cNvSpPr>
            <a:spLocks noChangeArrowheads="1"/>
          </p:cNvSpPr>
          <p:nvPr/>
        </p:nvSpPr>
        <p:spPr bwMode="auto">
          <a:xfrm>
            <a:off x="296863" y="607789"/>
            <a:ext cx="3699073"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成品防坠器、移动式操作平台加固装置</a:t>
            </a:r>
          </a:p>
        </p:txBody>
      </p:sp>
    </p:spTree>
    <p:extLst>
      <p:ext uri="{BB962C8B-B14F-4D97-AF65-F5344CB8AC3E}">
        <p14:creationId xmlns:p14="http://schemas.microsoft.com/office/powerpoint/2010/main" val="270908813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6E4B0583-E00B-49A3-9CFD-09057B337DE4}"/>
              </a:ext>
            </a:extLst>
          </p:cNvPr>
          <p:cNvGrpSpPr/>
          <p:nvPr/>
        </p:nvGrpSpPr>
        <p:grpSpPr>
          <a:xfrm>
            <a:off x="1450793" y="1043585"/>
            <a:ext cx="2905184" cy="2032221"/>
            <a:chOff x="1426346" y="1879338"/>
            <a:chExt cx="3864745" cy="2898559"/>
          </a:xfrm>
        </p:grpSpPr>
        <p:pic>
          <p:nvPicPr>
            <p:cNvPr id="13" name="图片 12">
              <a:extLst>
                <a:ext uri="{FF2B5EF4-FFF2-40B4-BE49-F238E27FC236}">
                  <a16:creationId xmlns:a16="http://schemas.microsoft.com/office/drawing/2014/main" id="{B92319BF-AB20-49F2-84D9-9CD0DB913BA1}"/>
                </a:ext>
              </a:extLst>
            </p:cNvPr>
            <p:cNvPicPr>
              <a:picLocks noChangeAspect="1"/>
            </p:cNvPicPr>
            <p:nvPr/>
          </p:nvPicPr>
          <p:blipFill>
            <a:blip r:embed="rId2"/>
            <a:stretch>
              <a:fillRect/>
            </a:stretch>
          </p:blipFill>
          <p:spPr>
            <a:xfrm>
              <a:off x="1426346" y="1879338"/>
              <a:ext cx="3864745" cy="2898559"/>
            </a:xfrm>
            <a:prstGeom prst="rect">
              <a:avLst/>
            </a:prstGeom>
          </p:spPr>
        </p:pic>
        <p:sp>
          <p:nvSpPr>
            <p:cNvPr id="14" name="椭圆 13">
              <a:extLst>
                <a:ext uri="{FF2B5EF4-FFF2-40B4-BE49-F238E27FC236}">
                  <a16:creationId xmlns:a16="http://schemas.microsoft.com/office/drawing/2014/main" id="{577C1B3A-7742-4BB8-A36A-CA97DCA488D3}"/>
                </a:ext>
              </a:extLst>
            </p:cNvPr>
            <p:cNvSpPr/>
            <p:nvPr/>
          </p:nvSpPr>
          <p:spPr>
            <a:xfrm>
              <a:off x="2982897" y="3678450"/>
              <a:ext cx="1340528" cy="1099447"/>
            </a:xfrm>
            <a:prstGeom prst="ellipse">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5" name="图片 14">
            <a:extLst>
              <a:ext uri="{FF2B5EF4-FFF2-40B4-BE49-F238E27FC236}">
                <a16:creationId xmlns:a16="http://schemas.microsoft.com/office/drawing/2014/main" id="{92E6B27A-E233-439D-9F55-F810DFEC630C}"/>
              </a:ext>
            </a:extLst>
          </p:cNvPr>
          <p:cNvPicPr>
            <a:picLocks noChangeAspect="1"/>
          </p:cNvPicPr>
          <p:nvPr/>
        </p:nvPicPr>
        <p:blipFill>
          <a:blip r:embed="rId3"/>
          <a:stretch>
            <a:fillRect/>
          </a:stretch>
        </p:blipFill>
        <p:spPr>
          <a:xfrm>
            <a:off x="4788025" y="1043584"/>
            <a:ext cx="2874288" cy="2032221"/>
          </a:xfrm>
          <a:prstGeom prst="rect">
            <a:avLst/>
          </a:prstGeom>
        </p:spPr>
      </p:pic>
      <p:sp>
        <p:nvSpPr>
          <p:cNvPr id="16" name="文本框 15">
            <a:extLst>
              <a:ext uri="{FF2B5EF4-FFF2-40B4-BE49-F238E27FC236}">
                <a16:creationId xmlns:a16="http://schemas.microsoft.com/office/drawing/2014/main" id="{A6881D6E-BCFA-4893-B4ED-56524B90C1DF}"/>
              </a:ext>
            </a:extLst>
          </p:cNvPr>
          <p:cNvSpPr txBox="1"/>
          <p:nvPr/>
        </p:nvSpPr>
        <p:spPr>
          <a:xfrm>
            <a:off x="450727" y="3313075"/>
            <a:ext cx="8242546" cy="1346907"/>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4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400" dirty="0">
                <a:solidFill>
                  <a:schemeClr val="tx1"/>
                </a:solidFill>
                <a:latin typeface="微软雅黑" panose="020B0503020204020204" charset="-122"/>
                <a:ea typeface="微软雅黑" panose="020B0503020204020204" charset="-122"/>
              </a:rPr>
              <a:t>吊笼横梁架设在可靠的结构上时，须增加设置防横梁左右移动的固定装置；</a:t>
            </a:r>
            <a:endParaRPr lang="en-US" altLang="zh-CN" sz="1400" dirty="0">
              <a:solidFill>
                <a:schemeClr val="tx1"/>
              </a:solidFill>
              <a:latin typeface="微软雅黑" panose="020B0503020204020204" charset="-122"/>
              <a:ea typeface="微软雅黑" panose="020B0503020204020204" charset="-122"/>
            </a:endParaRPr>
          </a:p>
          <a:p>
            <a:pPr marL="285750" indent="-285750" fontAlgn="base">
              <a:lnSpc>
                <a:spcPct val="150000"/>
              </a:lnSpc>
              <a:spcBef>
                <a:spcPct val="0"/>
              </a:spcBef>
              <a:spcAft>
                <a:spcPct val="0"/>
              </a:spcAft>
              <a:buFont typeface="Wingdings" panose="05000000000000000000" pitchFamily="2" charset="2"/>
              <a:buChar char="Ø"/>
            </a:pPr>
            <a:r>
              <a:rPr lang="zh-CN" altLang="en-US" sz="1400" kern="100" dirty="0">
                <a:latin typeface="微软雅黑" panose="020B0503020204020204" charset="-122"/>
                <a:ea typeface="微软雅黑" panose="020B0503020204020204" charset="-122"/>
                <a:cs typeface="Times New Roman" panose="02020603050405020304" pitchFamily="18" charset="0"/>
              </a:rPr>
              <a:t>吊笼安全绳上端必须固定在可靠的建筑结构上，并设置防磨损措施；不得固定在排气管、烟道等不可靠结构上；</a:t>
            </a:r>
            <a:endParaRPr lang="zh-CN" altLang="zh-CN" sz="14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17" name="Title 3">
            <a:extLst>
              <a:ext uri="{FF2B5EF4-FFF2-40B4-BE49-F238E27FC236}">
                <a16:creationId xmlns:a16="http://schemas.microsoft.com/office/drawing/2014/main" id="{3917FBEC-FF6C-4848-9157-D395B6A64A7A}"/>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七、高处作业</a:t>
            </a:r>
          </a:p>
        </p:txBody>
      </p:sp>
      <p:sp>
        <p:nvSpPr>
          <p:cNvPr id="18" name="矩形 17">
            <a:extLst>
              <a:ext uri="{FF2B5EF4-FFF2-40B4-BE49-F238E27FC236}">
                <a16:creationId xmlns:a16="http://schemas.microsoft.com/office/drawing/2014/main" id="{8A18CD34-DBA9-4BE9-ACE4-0586B4A668C6}"/>
              </a:ext>
            </a:extLst>
          </p:cNvPr>
          <p:cNvSpPr>
            <a:spLocks noChangeArrowheads="1"/>
          </p:cNvSpPr>
          <p:nvPr/>
        </p:nvSpPr>
        <p:spPr bwMode="auto">
          <a:xfrm>
            <a:off x="296863" y="607789"/>
            <a:ext cx="3699073"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吊篮横梁固定</a:t>
            </a: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、吊篮安全绳防磨损</a:t>
            </a:r>
          </a:p>
        </p:txBody>
      </p:sp>
    </p:spTree>
    <p:extLst>
      <p:ext uri="{BB962C8B-B14F-4D97-AF65-F5344CB8AC3E}">
        <p14:creationId xmlns:p14="http://schemas.microsoft.com/office/powerpoint/2010/main" val="352652728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FB84C2A9-2150-45D6-B3B5-F6A013074A8A}"/>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八、起重吊装</a:t>
            </a:r>
          </a:p>
        </p:txBody>
      </p:sp>
      <p:sp>
        <p:nvSpPr>
          <p:cNvPr id="3" name="矩形 2">
            <a:extLst>
              <a:ext uri="{FF2B5EF4-FFF2-40B4-BE49-F238E27FC236}">
                <a16:creationId xmlns:a16="http://schemas.microsoft.com/office/drawing/2014/main" id="{C28FDA36-6865-490D-B799-69ABFD16A756}"/>
              </a:ext>
            </a:extLst>
          </p:cNvPr>
          <p:cNvSpPr>
            <a:spLocks noChangeArrowheads="1"/>
          </p:cNvSpPr>
          <p:nvPr/>
        </p:nvSpPr>
        <p:spPr bwMode="auto">
          <a:xfrm>
            <a:off x="296863" y="607789"/>
            <a:ext cx="3699073"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rPr>
              <a:t>成品防坠器、移动式操作平台加固装置</a:t>
            </a:r>
          </a:p>
        </p:txBody>
      </p:sp>
      <p:pic>
        <p:nvPicPr>
          <p:cNvPr id="5" name="图片 4">
            <a:extLst>
              <a:ext uri="{FF2B5EF4-FFF2-40B4-BE49-F238E27FC236}">
                <a16:creationId xmlns:a16="http://schemas.microsoft.com/office/drawing/2014/main" id="{A8BE28C6-3E33-4532-BD85-673466E5FA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57284" y="969558"/>
            <a:ext cx="2736304" cy="1862656"/>
          </a:xfrm>
          <a:prstGeom prst="rect">
            <a:avLst/>
          </a:prstGeom>
        </p:spPr>
      </p:pic>
      <p:grpSp>
        <p:nvGrpSpPr>
          <p:cNvPr id="9" name="组合 8">
            <a:extLst>
              <a:ext uri="{FF2B5EF4-FFF2-40B4-BE49-F238E27FC236}">
                <a16:creationId xmlns:a16="http://schemas.microsoft.com/office/drawing/2014/main" id="{AE49404A-E739-425E-969A-0AF2950D97D7}"/>
              </a:ext>
            </a:extLst>
          </p:cNvPr>
          <p:cNvGrpSpPr/>
          <p:nvPr/>
        </p:nvGrpSpPr>
        <p:grpSpPr>
          <a:xfrm>
            <a:off x="809403" y="969558"/>
            <a:ext cx="3546573" cy="2228319"/>
            <a:chOff x="809403" y="969558"/>
            <a:chExt cx="3961923" cy="2453218"/>
          </a:xfrm>
        </p:grpSpPr>
        <p:pic>
          <p:nvPicPr>
            <p:cNvPr id="4" name="图片 3">
              <a:extLst>
                <a:ext uri="{FF2B5EF4-FFF2-40B4-BE49-F238E27FC236}">
                  <a16:creationId xmlns:a16="http://schemas.microsoft.com/office/drawing/2014/main" id="{5168CA28-6894-4105-BC84-CFB3B639B921}"/>
                </a:ext>
              </a:extLst>
            </p:cNvPr>
            <p:cNvPicPr>
              <a:picLocks noChangeAspect="1"/>
            </p:cNvPicPr>
            <p:nvPr/>
          </p:nvPicPr>
          <p:blipFill rotWithShape="1">
            <a:blip r:embed="rId3"/>
            <a:srcRect l="5462" t="5264" r="55303" b="2631"/>
            <a:stretch/>
          </p:blipFill>
          <p:spPr>
            <a:xfrm>
              <a:off x="809403" y="969558"/>
              <a:ext cx="2052585" cy="2448272"/>
            </a:xfrm>
            <a:prstGeom prst="rect">
              <a:avLst/>
            </a:prstGeom>
          </p:spPr>
        </p:pic>
        <p:pic>
          <p:nvPicPr>
            <p:cNvPr id="6" name="图片 5">
              <a:extLst>
                <a:ext uri="{FF2B5EF4-FFF2-40B4-BE49-F238E27FC236}">
                  <a16:creationId xmlns:a16="http://schemas.microsoft.com/office/drawing/2014/main" id="{68476F74-7A6C-4B96-85BF-8F2CF34CF6FA}"/>
                </a:ext>
              </a:extLst>
            </p:cNvPr>
            <p:cNvPicPr>
              <a:picLocks noChangeAspect="1"/>
            </p:cNvPicPr>
            <p:nvPr/>
          </p:nvPicPr>
          <p:blipFill rotWithShape="1">
            <a:blip r:embed="rId4"/>
            <a:srcRect l="58556"/>
            <a:stretch/>
          </p:blipFill>
          <p:spPr>
            <a:xfrm>
              <a:off x="2788500" y="973043"/>
              <a:ext cx="1982826" cy="2449733"/>
            </a:xfrm>
            <a:prstGeom prst="rect">
              <a:avLst/>
            </a:prstGeom>
          </p:spPr>
        </p:pic>
      </p:grpSp>
      <p:sp>
        <p:nvSpPr>
          <p:cNvPr id="7" name="文本框 6">
            <a:extLst>
              <a:ext uri="{FF2B5EF4-FFF2-40B4-BE49-F238E27FC236}">
                <a16:creationId xmlns:a16="http://schemas.microsoft.com/office/drawing/2014/main" id="{C6BA0BC0-15FB-4817-8235-2B275E98047D}"/>
              </a:ext>
            </a:extLst>
          </p:cNvPr>
          <p:cNvSpPr txBox="1"/>
          <p:nvPr/>
        </p:nvSpPr>
        <p:spPr>
          <a:xfrm>
            <a:off x="4957284" y="2859323"/>
            <a:ext cx="2736304" cy="338554"/>
          </a:xfrm>
          <a:prstGeom prst="rect">
            <a:avLst/>
          </a:prstGeom>
          <a:solidFill>
            <a:schemeClr val="bg1">
              <a:lumMod val="95000"/>
            </a:schemeClr>
          </a:solidFill>
        </p:spPr>
        <p:txBody>
          <a:bodyPr wrap="square">
            <a:spAutoFit/>
          </a:bodyPr>
          <a:lstStyle/>
          <a:p>
            <a:pPr algn="ctr"/>
            <a:r>
              <a:rPr lang="zh-CN" altLang="en-US" sz="1600" dirty="0">
                <a:solidFill>
                  <a:schemeClr val="tx1"/>
                </a:solidFill>
                <a:latin typeface="微软雅黑" panose="020B0503020204020204" charset="-122"/>
                <a:ea typeface="微软雅黑" panose="020B0503020204020204" charset="-122"/>
              </a:rPr>
              <a:t>吊运散料必须使用成品料斗</a:t>
            </a:r>
          </a:p>
        </p:txBody>
      </p:sp>
      <p:sp>
        <p:nvSpPr>
          <p:cNvPr id="8" name="文本框 7">
            <a:extLst>
              <a:ext uri="{FF2B5EF4-FFF2-40B4-BE49-F238E27FC236}">
                <a16:creationId xmlns:a16="http://schemas.microsoft.com/office/drawing/2014/main" id="{D675A626-9701-4B98-9EE4-03ECE2B39648}"/>
              </a:ext>
            </a:extLst>
          </p:cNvPr>
          <p:cNvSpPr txBox="1"/>
          <p:nvPr/>
        </p:nvSpPr>
        <p:spPr>
          <a:xfrm>
            <a:off x="101091" y="3291830"/>
            <a:ext cx="8941817" cy="1526187"/>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algn="just" fontAlgn="base">
              <a:lnSpc>
                <a:spcPct val="150000"/>
              </a:lnSpc>
              <a:spcBef>
                <a:spcPct val="0"/>
              </a:spcBef>
              <a:spcAft>
                <a:spcPct val="0"/>
              </a:spcAft>
              <a:buFont typeface="Wingdings" panose="05000000000000000000" pitchFamily="2" charset="2"/>
              <a:buChar char="Ø"/>
            </a:pPr>
            <a:r>
              <a:rPr lang="zh-CN" altLang="en-US" sz="1600" dirty="0">
                <a:solidFill>
                  <a:schemeClr val="tx1"/>
                </a:solidFill>
                <a:latin typeface="微软雅黑" panose="020B0503020204020204" charset="-122"/>
                <a:ea typeface="微软雅黑" panose="020B0503020204020204" charset="-122"/>
              </a:rPr>
              <a:t>钢丝绳弯曲部位内侧必须设置鸡心环，以防绳缆过度弯曲和磨损。施工现场使用的鸡心环通常有两类，环状式使用过程中受力后容易发生掉落，需采取防脱落措施；套管式使用时间较环状式更长，安装较不便，宜选用比钢丝绳型号高一规格的成品鸡心环。</a:t>
            </a:r>
            <a:endParaRPr lang="zh-CN"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Tree>
    <p:extLst>
      <p:ext uri="{BB962C8B-B14F-4D97-AF65-F5344CB8AC3E}">
        <p14:creationId xmlns:p14="http://schemas.microsoft.com/office/powerpoint/2010/main" val="25255076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EAB72C71-CE1B-48EE-8DE6-729158847613}"/>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046" y="1282058"/>
            <a:ext cx="2660400" cy="186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
            <a:extLst>
              <a:ext uri="{FF2B5EF4-FFF2-40B4-BE49-F238E27FC236}">
                <a16:creationId xmlns:a16="http://schemas.microsoft.com/office/drawing/2014/main" id="{A317BE90-3DE9-48E5-8A03-5669E6D325AA}"/>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1800" y="1267076"/>
            <a:ext cx="2660400" cy="186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a:extLst>
              <a:ext uri="{FF2B5EF4-FFF2-40B4-BE49-F238E27FC236}">
                <a16:creationId xmlns:a16="http://schemas.microsoft.com/office/drawing/2014/main" id="{2E1332A1-B795-4D64-84DD-F56CFE8FB46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174717" y="1267076"/>
            <a:ext cx="2660400" cy="1861200"/>
          </a:xfrm>
          <a:prstGeom prst="rect">
            <a:avLst/>
          </a:prstGeom>
          <a:noFill/>
        </p:spPr>
      </p:pic>
      <p:sp>
        <p:nvSpPr>
          <p:cNvPr id="20" name="文本框 19">
            <a:extLst>
              <a:ext uri="{FF2B5EF4-FFF2-40B4-BE49-F238E27FC236}">
                <a16:creationId xmlns:a16="http://schemas.microsoft.com/office/drawing/2014/main" id="{79407F2C-C9DD-41B9-97D2-82E3C05379F7}"/>
              </a:ext>
            </a:extLst>
          </p:cNvPr>
          <p:cNvSpPr txBox="1"/>
          <p:nvPr/>
        </p:nvSpPr>
        <p:spPr>
          <a:xfrm>
            <a:off x="450727" y="3297996"/>
            <a:ext cx="8242546" cy="1156855"/>
          </a:xfrm>
          <a:prstGeom prst="rect">
            <a:avLst/>
          </a:prstGeom>
          <a:solidFill>
            <a:sysClr val="window" lastClr="FFFFFF">
              <a:lumMod val="95000"/>
            </a:sysClr>
          </a:solidFill>
        </p:spPr>
        <p:txBody>
          <a:bodyPr wrap="square">
            <a:spAutoFit/>
          </a:bodyPr>
          <a:lstStyle/>
          <a:p>
            <a:pPr marL="0" marR="0" lvl="0" indent="0" algn="just"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100" cap="none" spc="0" normalizeH="0" baseline="0" noProof="0" dirty="0">
                <a:ln>
                  <a:noFill/>
                </a:ln>
                <a:solidFill>
                  <a:prstClr val="black"/>
                </a:solidFill>
                <a:effectLst/>
                <a:uLnTx/>
                <a:uFillTx/>
                <a:latin typeface="微软雅黑" panose="020B0503020204020204" charset="-122"/>
                <a:ea typeface="微软雅黑" panose="020B0503020204020204" charset="-122"/>
                <a:cs typeface="Times New Roman" panose="02020603050405020304" pitchFamily="18" charset="0"/>
              </a:rPr>
              <a:t>针对性要求说明：</a:t>
            </a:r>
          </a:p>
          <a:p>
            <a:pPr marL="285750" indent="-285750" fontAlgn="base">
              <a:lnSpc>
                <a:spcPct val="150000"/>
              </a:lnSpc>
              <a:spcBef>
                <a:spcPct val="0"/>
              </a:spcBef>
              <a:spcAft>
                <a:spcPct val="0"/>
              </a:spcAft>
              <a:buFont typeface="Wingdings" panose="05000000000000000000" pitchFamily="2" charset="2"/>
              <a:buChar char="Ø"/>
            </a:pPr>
            <a:r>
              <a:rPr lang="zh-CN" altLang="en-US" sz="1600" dirty="0">
                <a:solidFill>
                  <a:schemeClr val="tx1"/>
                </a:solidFill>
                <a:latin typeface="微软雅黑" panose="020B0503020204020204" charset="-122"/>
                <a:ea typeface="微软雅黑" panose="020B0503020204020204" charset="-122"/>
              </a:rPr>
              <a:t>作业设置临时吸烟点方便工友吸烟，避免工友吸“游烟”带来的火灾隐患同时也促进了文明施工，</a:t>
            </a:r>
            <a:r>
              <a:rPr lang="zh-CN" altLang="en-US" sz="1600" dirty="0">
                <a:latin typeface="微软雅黑" panose="020B0503020204020204" charset="-122"/>
                <a:ea typeface="微软雅黑" panose="020B0503020204020204" charset="-122"/>
              </a:rPr>
              <a:t>采取</a:t>
            </a:r>
            <a:r>
              <a:rPr lang="zh-CN" altLang="en-US" sz="1600" dirty="0">
                <a:solidFill>
                  <a:schemeClr val="tx1"/>
                </a:solidFill>
                <a:latin typeface="微软雅黑" panose="020B0503020204020204" charset="-122"/>
                <a:ea typeface="微软雅黑" panose="020B0503020204020204" charset="-122"/>
              </a:rPr>
              <a:t>人性化管理措施，符合疏堵结合管理理念。</a:t>
            </a:r>
            <a:endParaRPr lang="zh-CN" altLang="zh-CN" sz="1600" kern="1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21" name="Title 3">
            <a:extLst>
              <a:ext uri="{FF2B5EF4-FFF2-40B4-BE49-F238E27FC236}">
                <a16:creationId xmlns:a16="http://schemas.microsoft.com/office/drawing/2014/main" id="{C4710C93-B0DC-4AB3-921E-C0A7104FA2FB}"/>
              </a:ext>
            </a:extLst>
          </p:cNvPr>
          <p:cNvSpPr txBox="1">
            <a:spLocks noChangeArrowheads="1"/>
          </p:cNvSpPr>
          <p:nvPr/>
        </p:nvSpPr>
        <p:spPr bwMode="auto">
          <a:xfrm>
            <a:off x="296863" y="161925"/>
            <a:ext cx="1538833" cy="393601"/>
          </a:xfrm>
          <a:prstGeom prst="rect">
            <a:avLst/>
          </a:prstGeom>
          <a:noFill/>
          <a:ln w="9525">
            <a:noFill/>
            <a:miter lim="800000"/>
          </a:ln>
        </p:spPr>
        <p:txBody>
          <a:bodyPr lIns="0" tIns="96000" rIns="0" bIns="0"/>
          <a:lstStyle/>
          <a:p>
            <a:pPr defTabSz="1216025">
              <a:lnSpc>
                <a:spcPct val="93000"/>
              </a:lnSpc>
            </a:pPr>
            <a:r>
              <a:rPr lang="zh-CN" altLang="en-US" b="1" dirty="0">
                <a:solidFill>
                  <a:srgbClr val="000000"/>
                </a:solidFill>
                <a:latin typeface="微软雅黑" panose="020B0503020204020204" charset="-122"/>
                <a:ea typeface="微软雅黑" panose="020B0503020204020204" charset="-122"/>
                <a:cs typeface="等线" panose="02010600030101010101" charset="-122"/>
                <a:sym typeface="+mn-ea"/>
              </a:rPr>
              <a:t>九、消防安全</a:t>
            </a:r>
          </a:p>
        </p:txBody>
      </p:sp>
      <p:sp>
        <p:nvSpPr>
          <p:cNvPr id="22" name="矩形 21">
            <a:extLst>
              <a:ext uri="{FF2B5EF4-FFF2-40B4-BE49-F238E27FC236}">
                <a16:creationId xmlns:a16="http://schemas.microsoft.com/office/drawing/2014/main" id="{472CD821-598A-4362-A4E0-D3299D80D7B4}"/>
              </a:ext>
            </a:extLst>
          </p:cNvPr>
          <p:cNvSpPr>
            <a:spLocks noChangeArrowheads="1"/>
          </p:cNvSpPr>
          <p:nvPr/>
        </p:nvSpPr>
        <p:spPr bwMode="auto">
          <a:xfrm>
            <a:off x="296863" y="751805"/>
            <a:ext cx="1538833" cy="307777"/>
          </a:xfrm>
          <a:prstGeom prst="rect">
            <a:avLst/>
          </a:prstGeom>
          <a:noFill/>
          <a:ln w="9525">
            <a:noFill/>
            <a:miter lim="800000"/>
          </a:ln>
        </p:spPr>
        <p:txBody>
          <a:bodyPr wrap="square">
            <a:spAutoFit/>
          </a:bodyPr>
          <a:lstStyle/>
          <a:p>
            <a:pPr marL="379730" indent="-379730" defTabSz="1216025">
              <a:buFont typeface="Wingdings" panose="05000000000000000000" pitchFamily="2" charset="2"/>
              <a:buChar char="u"/>
            </a:pPr>
            <a:r>
              <a:rPr lang="zh-CN" altLang="en-US" sz="1400" b="1" dirty="0">
                <a:latin typeface="微软雅黑" panose="020B0503020204020204" charset="-122"/>
                <a:ea typeface="微软雅黑" panose="020B0503020204020204" charset="-122"/>
                <a:cs typeface="微软雅黑" panose="020B0503020204020204" charset="-122"/>
              </a:rPr>
              <a:t>临时吸烟点</a:t>
            </a:r>
            <a:endParaRPr lang="zh-CN" altLang="en-US" sz="14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71388374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104">
            <a:extLst>
              <a:ext uri="{FF2B5EF4-FFF2-40B4-BE49-F238E27FC236}">
                <a16:creationId xmlns:a16="http://schemas.microsoft.com/office/drawing/2014/main" id="{2072D194-9449-42B8-A5FE-699190868FB5}"/>
              </a:ext>
            </a:extLst>
          </p:cNvPr>
          <p:cNvSpPr txBox="1"/>
          <p:nvPr/>
        </p:nvSpPr>
        <p:spPr>
          <a:xfrm>
            <a:off x="566057" y="1609521"/>
            <a:ext cx="7228115" cy="1324928"/>
          </a:xfrm>
          <a:prstGeom prst="rect">
            <a:avLst/>
          </a:prstGeom>
        </p:spPr>
        <p:txBody>
          <a:bodyPr vert="horz" rtlCol="0" anchor="t" anchorCtr="0">
            <a:noAutofit/>
          </a:bodyPr>
          <a:lstStyle/>
          <a:p>
            <a:pPr defTabSz="685800">
              <a:lnSpc>
                <a:spcPct val="89000"/>
              </a:lnSpc>
            </a:pPr>
            <a:r>
              <a:rPr lang="en-US" altLang="zh-CN" sz="2400" dirty="0">
                <a:solidFill>
                  <a:srgbClr val="FFFFFF"/>
                </a:solidFill>
                <a:latin typeface="微软雅黑" panose="020B0503020204020204" pitchFamily="34" charset="-122"/>
                <a:ea typeface="微软雅黑" panose="020B0503020204020204" pitchFamily="34" charset="-122"/>
              </a:rPr>
              <a:t>THANKS</a:t>
            </a:r>
            <a:endParaRPr lang="zh-CN" altLang="en-US" sz="2400" dirty="0">
              <a:solidFill>
                <a:prstClr val="black"/>
              </a:solidFill>
              <a:latin typeface="微软雅黑" panose="020B0503020204020204" pitchFamily="34" charset="-122"/>
              <a:ea typeface="微软雅黑" panose="020B0503020204020204" pitchFamily="34" charset="-122"/>
            </a:endParaRPr>
          </a:p>
          <a:p>
            <a:pPr defTabSz="685800">
              <a:lnSpc>
                <a:spcPct val="89000"/>
              </a:lnSpc>
            </a:pPr>
            <a:r>
              <a:rPr lang="en-US" altLang="zh-CN" sz="2400" dirty="0">
                <a:solidFill>
                  <a:srgbClr val="FFFFFF"/>
                </a:solidFill>
                <a:latin typeface="微软雅黑" panose="020B0503020204020204" pitchFamily="34" charset="-122"/>
                <a:ea typeface="微软雅黑" panose="020B0503020204020204" pitchFamily="34" charset="-122"/>
              </a:rPr>
              <a:t>FOR YOUR TIME</a:t>
            </a:r>
            <a:endParaRPr lang="zh-CN" altLang="en-US" sz="2400" dirty="0">
              <a:solidFill>
                <a:prstClr val="black"/>
              </a:solidFill>
              <a:latin typeface="微软雅黑" panose="020B0503020204020204" pitchFamily="34" charset="-122"/>
              <a:ea typeface="微软雅黑" panose="020B0503020204020204" pitchFamily="34" charset="-122"/>
            </a:endParaRPr>
          </a:p>
        </p:txBody>
      </p:sp>
      <p:sp>
        <p:nvSpPr>
          <p:cNvPr id="3" name="Object 2105">
            <a:extLst>
              <a:ext uri="{FF2B5EF4-FFF2-40B4-BE49-F238E27FC236}">
                <a16:creationId xmlns:a16="http://schemas.microsoft.com/office/drawing/2014/main" id="{A5DE3A5F-665D-4101-8156-E379A1E1893C}"/>
              </a:ext>
            </a:extLst>
          </p:cNvPr>
          <p:cNvSpPr txBox="1"/>
          <p:nvPr/>
        </p:nvSpPr>
        <p:spPr>
          <a:xfrm>
            <a:off x="566057" y="3097803"/>
            <a:ext cx="5961494" cy="1118711"/>
          </a:xfrm>
          <a:prstGeom prst="rect">
            <a:avLst/>
          </a:prstGeom>
        </p:spPr>
        <p:txBody>
          <a:bodyPr vert="horz" rtlCol="0" anchor="t" anchorCtr="0">
            <a:noAutofit/>
          </a:bodyPr>
          <a:lstStyle/>
          <a:p>
            <a:pPr defTabSz="685800">
              <a:lnSpc>
                <a:spcPct val="114000"/>
              </a:lnSpc>
            </a:pPr>
            <a:r>
              <a:rPr lang="zh-CN" altLang="en-US" sz="405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谢</a:t>
            </a:r>
            <a:r>
              <a:rPr lang="en-US" altLang="zh-CN" sz="405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a:t>
            </a:r>
            <a:r>
              <a:rPr lang="zh-CN" altLang="en-US" sz="405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谢</a:t>
            </a:r>
            <a:r>
              <a:rPr lang="en-US" altLang="zh-CN" sz="405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a:t>
            </a:r>
            <a:r>
              <a:rPr lang="zh-CN" altLang="en-US" sz="405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观</a:t>
            </a:r>
            <a:r>
              <a:rPr lang="en-US" altLang="zh-CN" sz="405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a:t>
            </a:r>
            <a:r>
              <a:rPr lang="zh-CN" altLang="en-US" sz="4050" dirty="0">
                <a:solidFill>
                  <a:srgbClr val="FFFFFF"/>
                </a:solidFill>
                <a:latin typeface="微软雅黑" panose="020B0503020204020204" pitchFamily="34" charset="-122"/>
                <a:ea typeface="微软雅黑" panose="020B0503020204020204" pitchFamily="34" charset="-122"/>
                <a:cs typeface="思源黑体 CN Bold" panose="020B0800000000000000" charset="-122"/>
              </a:rPr>
              <a:t>看</a:t>
            </a:r>
          </a:p>
        </p:txBody>
      </p:sp>
    </p:spTree>
    <p:extLst>
      <p:ext uri="{BB962C8B-B14F-4D97-AF65-F5344CB8AC3E}">
        <p14:creationId xmlns:p14="http://schemas.microsoft.com/office/powerpoint/2010/main" val="387763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0CE4135-0D85-48CA-BB2A-F414FE05DB20}"/>
              </a:ext>
            </a:extLst>
          </p:cNvPr>
          <p:cNvSpPr txBox="1"/>
          <p:nvPr/>
        </p:nvSpPr>
        <p:spPr>
          <a:xfrm>
            <a:off x="467544" y="1131590"/>
            <a:ext cx="1728191"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工地形象一览图</a:t>
            </a:r>
          </a:p>
        </p:txBody>
      </p:sp>
      <p:pic>
        <p:nvPicPr>
          <p:cNvPr id="4" name="图片 3">
            <a:extLst>
              <a:ext uri="{FF2B5EF4-FFF2-40B4-BE49-F238E27FC236}">
                <a16:creationId xmlns:a16="http://schemas.microsoft.com/office/drawing/2014/main" id="{B4165E8C-0CFE-499A-BE9E-C2029BB80FD6}"/>
              </a:ext>
            </a:extLst>
          </p:cNvPr>
          <p:cNvPicPr>
            <a:picLocks noChangeAspect="1"/>
          </p:cNvPicPr>
          <p:nvPr/>
        </p:nvPicPr>
        <p:blipFill>
          <a:blip r:embed="rId2"/>
          <a:stretch>
            <a:fillRect/>
          </a:stretch>
        </p:blipFill>
        <p:spPr>
          <a:xfrm>
            <a:off x="97915" y="2087707"/>
            <a:ext cx="4998563" cy="1584803"/>
          </a:xfrm>
          <a:prstGeom prst="rect">
            <a:avLst/>
          </a:prstGeom>
        </p:spPr>
      </p:pic>
      <p:pic>
        <p:nvPicPr>
          <p:cNvPr id="6" name="图片 5">
            <a:extLst>
              <a:ext uri="{FF2B5EF4-FFF2-40B4-BE49-F238E27FC236}">
                <a16:creationId xmlns:a16="http://schemas.microsoft.com/office/drawing/2014/main" id="{0DAB2A43-C2F2-46C8-82A2-3FA53C9C6EE2}"/>
              </a:ext>
            </a:extLst>
          </p:cNvPr>
          <p:cNvPicPr>
            <a:picLocks noChangeAspect="1"/>
          </p:cNvPicPr>
          <p:nvPr/>
        </p:nvPicPr>
        <p:blipFill>
          <a:blip r:embed="rId3"/>
          <a:stretch>
            <a:fillRect/>
          </a:stretch>
        </p:blipFill>
        <p:spPr>
          <a:xfrm>
            <a:off x="4955075" y="1131590"/>
            <a:ext cx="4091010" cy="2519709"/>
          </a:xfrm>
          <a:prstGeom prst="rect">
            <a:avLst/>
          </a:prstGeom>
        </p:spPr>
      </p:pic>
      <p:sp>
        <p:nvSpPr>
          <p:cNvPr id="7" name="文本框 6">
            <a:extLst>
              <a:ext uri="{FF2B5EF4-FFF2-40B4-BE49-F238E27FC236}">
                <a16:creationId xmlns:a16="http://schemas.microsoft.com/office/drawing/2014/main" id="{8613733B-F680-4ECA-9CE2-1065A7108DE7}"/>
              </a:ext>
            </a:extLst>
          </p:cNvPr>
          <p:cNvSpPr txBox="1"/>
          <p:nvPr/>
        </p:nvSpPr>
        <p:spPr>
          <a:xfrm>
            <a:off x="2029526" y="3859670"/>
            <a:ext cx="1135340" cy="300082"/>
          </a:xfrm>
          <a:prstGeom prst="rect">
            <a:avLst/>
          </a:prstGeom>
          <a:noFill/>
        </p:spPr>
        <p:txBody>
          <a:bodyPr wrap="square">
            <a:spAutoFit/>
          </a:bodyPr>
          <a:lstStyle/>
          <a:p>
            <a:pPr algn="ctr" defTabSz="685800"/>
            <a:r>
              <a:rPr lang="zh-CN" altLang="en-US" sz="1350" b="1" dirty="0">
                <a:solidFill>
                  <a:prstClr val="black"/>
                </a:solidFill>
                <a:latin typeface="微软雅黑" panose="020B0503020204020204" pitchFamily="34" charset="-122"/>
                <a:ea typeface="微软雅黑" panose="020B0503020204020204" pitchFamily="34" charset="-122"/>
              </a:rPr>
              <a:t>办公生活区</a:t>
            </a:r>
          </a:p>
        </p:txBody>
      </p:sp>
      <p:sp>
        <p:nvSpPr>
          <p:cNvPr id="8" name="文本框 7">
            <a:extLst>
              <a:ext uri="{FF2B5EF4-FFF2-40B4-BE49-F238E27FC236}">
                <a16:creationId xmlns:a16="http://schemas.microsoft.com/office/drawing/2014/main" id="{1B35397B-6C75-4F0D-B5E6-909CF21AC8E7}"/>
              </a:ext>
            </a:extLst>
          </p:cNvPr>
          <p:cNvSpPr txBox="1"/>
          <p:nvPr/>
        </p:nvSpPr>
        <p:spPr>
          <a:xfrm>
            <a:off x="6601267" y="3825497"/>
            <a:ext cx="798627" cy="300082"/>
          </a:xfrm>
          <a:prstGeom prst="rect">
            <a:avLst/>
          </a:prstGeom>
          <a:noFill/>
        </p:spPr>
        <p:txBody>
          <a:bodyPr wrap="square">
            <a:spAutoFit/>
          </a:bodyPr>
          <a:lstStyle/>
          <a:p>
            <a:pPr algn="ctr" defTabSz="685800"/>
            <a:r>
              <a:rPr lang="zh-CN" altLang="en-US" sz="1350" b="1" dirty="0">
                <a:solidFill>
                  <a:prstClr val="black"/>
                </a:solidFill>
                <a:latin typeface="微软雅黑" panose="020B0503020204020204" pitchFamily="34" charset="-122"/>
                <a:ea typeface="微软雅黑" panose="020B0503020204020204" pitchFamily="34" charset="-122"/>
              </a:rPr>
              <a:t>施工区</a:t>
            </a:r>
          </a:p>
        </p:txBody>
      </p:sp>
      <p:sp>
        <p:nvSpPr>
          <p:cNvPr id="9" name="Text Box 101">
            <a:extLst>
              <a:ext uri="{FF2B5EF4-FFF2-40B4-BE49-F238E27FC236}">
                <a16:creationId xmlns:a16="http://schemas.microsoft.com/office/drawing/2014/main" id="{B619EBC6-828C-473B-AD9A-AFDA04DE4C1B}"/>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2158620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7DF1D264-6FF3-4D55-BB15-8EEC43F054AB}"/>
              </a:ext>
            </a:extLst>
          </p:cNvPr>
          <p:cNvGrpSpPr/>
          <p:nvPr/>
        </p:nvGrpSpPr>
        <p:grpSpPr>
          <a:xfrm>
            <a:off x="49491" y="915566"/>
            <a:ext cx="8887812" cy="3154437"/>
            <a:chOff x="0" y="857410"/>
            <a:chExt cx="11850415" cy="4205917"/>
          </a:xfrm>
        </p:grpSpPr>
        <p:pic>
          <p:nvPicPr>
            <p:cNvPr id="3" name="图片 2">
              <a:extLst>
                <a:ext uri="{FF2B5EF4-FFF2-40B4-BE49-F238E27FC236}">
                  <a16:creationId xmlns:a16="http://schemas.microsoft.com/office/drawing/2014/main" id="{DB8E1C70-3487-4C24-86B5-1D2DE039C88D}"/>
                </a:ext>
              </a:extLst>
            </p:cNvPr>
            <p:cNvPicPr>
              <a:picLocks noChangeAspect="1"/>
            </p:cNvPicPr>
            <p:nvPr/>
          </p:nvPicPr>
          <p:blipFill>
            <a:blip r:embed="rId2"/>
            <a:stretch>
              <a:fillRect/>
            </a:stretch>
          </p:blipFill>
          <p:spPr>
            <a:xfrm>
              <a:off x="0" y="2914283"/>
              <a:ext cx="3656323" cy="2121570"/>
            </a:xfrm>
            <a:prstGeom prst="rect">
              <a:avLst/>
            </a:prstGeom>
          </p:spPr>
        </p:pic>
        <p:pic>
          <p:nvPicPr>
            <p:cNvPr id="4" name="图片 3">
              <a:extLst>
                <a:ext uri="{FF2B5EF4-FFF2-40B4-BE49-F238E27FC236}">
                  <a16:creationId xmlns:a16="http://schemas.microsoft.com/office/drawing/2014/main" id="{1EA01489-9771-4DFF-83C1-45DC3B0252A7}"/>
                </a:ext>
              </a:extLst>
            </p:cNvPr>
            <p:cNvPicPr>
              <a:picLocks noChangeAspect="1"/>
            </p:cNvPicPr>
            <p:nvPr/>
          </p:nvPicPr>
          <p:blipFill rotWithShape="1">
            <a:blip r:embed="rId3"/>
            <a:srcRect l="1567" r="2039"/>
            <a:stretch/>
          </p:blipFill>
          <p:spPr>
            <a:xfrm>
              <a:off x="2865747" y="857410"/>
              <a:ext cx="6429081" cy="2115495"/>
            </a:xfrm>
            <a:prstGeom prst="rect">
              <a:avLst/>
            </a:prstGeom>
          </p:spPr>
        </p:pic>
        <p:pic>
          <p:nvPicPr>
            <p:cNvPr id="6" name="图片 5">
              <a:extLst>
                <a:ext uri="{FF2B5EF4-FFF2-40B4-BE49-F238E27FC236}">
                  <a16:creationId xmlns:a16="http://schemas.microsoft.com/office/drawing/2014/main" id="{5DFD6772-BBC4-45F3-998C-6577EC61F1A9}"/>
                </a:ext>
              </a:extLst>
            </p:cNvPr>
            <p:cNvPicPr>
              <a:picLocks noChangeAspect="1"/>
            </p:cNvPicPr>
            <p:nvPr/>
          </p:nvPicPr>
          <p:blipFill>
            <a:blip r:embed="rId4"/>
            <a:stretch>
              <a:fillRect/>
            </a:stretch>
          </p:blipFill>
          <p:spPr>
            <a:xfrm>
              <a:off x="8526289" y="3204838"/>
              <a:ext cx="3324126" cy="1858489"/>
            </a:xfrm>
            <a:prstGeom prst="rect">
              <a:avLst/>
            </a:prstGeom>
          </p:spPr>
        </p:pic>
        <p:cxnSp>
          <p:nvCxnSpPr>
            <p:cNvPr id="8" name="直接箭头连接符 7">
              <a:extLst>
                <a:ext uri="{FF2B5EF4-FFF2-40B4-BE49-F238E27FC236}">
                  <a16:creationId xmlns:a16="http://schemas.microsoft.com/office/drawing/2014/main" id="{146C85D9-2C5E-497C-9583-6638ACD6F896}"/>
                </a:ext>
              </a:extLst>
            </p:cNvPr>
            <p:cNvCxnSpPr>
              <a:cxnSpLocks/>
            </p:cNvCxnSpPr>
            <p:nvPr/>
          </p:nvCxnSpPr>
          <p:spPr>
            <a:xfrm flipH="1" flipV="1">
              <a:off x="6598763" y="2405298"/>
              <a:ext cx="1857080" cy="15990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682A1045-275C-4387-98CF-0DA809F5E16E}"/>
                </a:ext>
              </a:extLst>
            </p:cNvPr>
            <p:cNvCxnSpPr>
              <a:cxnSpLocks/>
              <a:stCxn id="3" idx="3"/>
            </p:cNvCxnSpPr>
            <p:nvPr/>
          </p:nvCxnSpPr>
          <p:spPr>
            <a:xfrm flipV="1">
              <a:off x="3656323" y="2405298"/>
              <a:ext cx="1452139" cy="156977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a16="http://schemas.microsoft.com/office/drawing/2014/main" id="{F771AD68-8AB6-4BDD-B9D3-C3826338B3E7}"/>
              </a:ext>
            </a:extLst>
          </p:cNvPr>
          <p:cNvSpPr txBox="1"/>
          <p:nvPr/>
        </p:nvSpPr>
        <p:spPr>
          <a:xfrm>
            <a:off x="395537" y="771550"/>
            <a:ext cx="1727852"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办公区走道挂图</a:t>
            </a:r>
          </a:p>
        </p:txBody>
      </p:sp>
      <p:sp>
        <p:nvSpPr>
          <p:cNvPr id="17" name="文本框 16">
            <a:extLst>
              <a:ext uri="{FF2B5EF4-FFF2-40B4-BE49-F238E27FC236}">
                <a16:creationId xmlns:a16="http://schemas.microsoft.com/office/drawing/2014/main" id="{9DF8CAD6-6EE9-471D-A798-01EF4489FC0A}"/>
              </a:ext>
            </a:extLst>
          </p:cNvPr>
          <p:cNvSpPr txBox="1"/>
          <p:nvPr/>
        </p:nvSpPr>
        <p:spPr>
          <a:xfrm>
            <a:off x="1821344" y="4195607"/>
            <a:ext cx="5069263" cy="678904"/>
          </a:xfrm>
          <a:prstGeom prst="rect">
            <a:avLst/>
          </a:prstGeom>
          <a:noFill/>
        </p:spPr>
        <p:txBody>
          <a:bodyPr wrap="square">
            <a:spAutoFit/>
          </a:bodyPr>
          <a:lstStyle/>
          <a:p>
            <a:pPr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参考尺寸：</a:t>
            </a:r>
            <a:r>
              <a:rPr lang="zh-CN" altLang="en-US" sz="1350" dirty="0">
                <a:solidFill>
                  <a:srgbClr val="FF0000"/>
                </a:solidFill>
                <a:latin typeface="微软雅黑" panose="020B0503020204020204" pitchFamily="34" charset="-122"/>
                <a:ea typeface="微软雅黑" panose="020B0503020204020204" pitchFamily="34" charset="-122"/>
              </a:rPr>
              <a:t>建议比例为</a:t>
            </a:r>
            <a:r>
              <a:rPr lang="en-US" altLang="zh-CN" sz="1350" dirty="0">
                <a:solidFill>
                  <a:srgbClr val="FF0000"/>
                </a:solidFill>
                <a:latin typeface="微软雅黑" panose="020B0503020204020204" pitchFamily="34" charset="-122"/>
                <a:ea typeface="微软雅黑" panose="020B0503020204020204" pitchFamily="34" charset="-122"/>
              </a:rPr>
              <a:t>3</a:t>
            </a:r>
            <a:r>
              <a:rPr lang="zh-CN" altLang="en-US" sz="1350" dirty="0">
                <a:solidFill>
                  <a:srgbClr val="FF0000"/>
                </a:solidFill>
                <a:latin typeface="微软雅黑" panose="020B0503020204020204" pitchFamily="34" charset="-122"/>
                <a:ea typeface="微软雅黑" panose="020B0503020204020204" pitchFamily="34" charset="-122"/>
              </a:rPr>
              <a:t>：</a:t>
            </a:r>
            <a:r>
              <a:rPr lang="en-US" altLang="zh-CN" sz="1350" dirty="0">
                <a:solidFill>
                  <a:srgbClr val="FF0000"/>
                </a:solidFill>
                <a:latin typeface="微软雅黑" panose="020B0503020204020204" pitchFamily="34" charset="-122"/>
                <a:ea typeface="微软雅黑" panose="020B0503020204020204" pitchFamily="34" charset="-122"/>
              </a:rPr>
              <a:t>2</a:t>
            </a:r>
            <a:r>
              <a:rPr lang="zh-CN" altLang="en-US" sz="1350" dirty="0">
                <a:solidFill>
                  <a:srgbClr val="FF0000"/>
                </a:solidFill>
                <a:latin typeface="微软雅黑" panose="020B0503020204020204" pitchFamily="34" charset="-122"/>
                <a:ea typeface="微软雅黑" panose="020B0503020204020204" pitchFamily="34" charset="-122"/>
              </a:rPr>
              <a:t>，参考尺寸</a:t>
            </a:r>
            <a:r>
              <a:rPr lang="en-US" altLang="zh-CN" sz="1350" dirty="0">
                <a:solidFill>
                  <a:srgbClr val="FF0000"/>
                </a:solidFill>
                <a:latin typeface="微软雅黑" panose="020B0503020204020204" pitchFamily="34" charset="-122"/>
                <a:ea typeface="微软雅黑" panose="020B0503020204020204" pitchFamily="34" charset="-122"/>
              </a:rPr>
              <a:t>1.2*0.8m</a:t>
            </a:r>
            <a:r>
              <a:rPr lang="zh-CN" altLang="en-US" sz="1350" dirty="0">
                <a:solidFill>
                  <a:srgbClr val="FF0000"/>
                </a:solidFill>
                <a:latin typeface="微软雅黑" panose="020B0503020204020204" pitchFamily="34" charset="-122"/>
                <a:ea typeface="微软雅黑" panose="020B0503020204020204" pitchFamily="34" charset="-122"/>
              </a:rPr>
              <a:t>或</a:t>
            </a:r>
            <a:r>
              <a:rPr lang="en-US" altLang="zh-CN" sz="1350" dirty="0">
                <a:solidFill>
                  <a:srgbClr val="FF0000"/>
                </a:solidFill>
                <a:latin typeface="微软雅黑" panose="020B0503020204020204" pitchFamily="34" charset="-122"/>
                <a:ea typeface="微软雅黑" panose="020B0503020204020204" pitchFamily="34" charset="-122"/>
              </a:rPr>
              <a:t>1.5*1m</a:t>
            </a:r>
            <a:r>
              <a:rPr lang="zh-CN" altLang="en-US" sz="1350" dirty="0">
                <a:solidFill>
                  <a:srgbClr val="FF0000"/>
                </a:solidFill>
                <a:latin typeface="微软雅黑" panose="020B0503020204020204" pitchFamily="34" charset="-122"/>
                <a:ea typeface="微软雅黑" panose="020B0503020204020204" pitchFamily="34" charset="-122"/>
              </a:rPr>
              <a:t>；</a:t>
            </a:r>
            <a:endParaRPr lang="en-US" altLang="zh-CN" sz="1350" dirty="0">
              <a:solidFill>
                <a:srgbClr val="FF0000"/>
              </a:solidFill>
              <a:latin typeface="微软雅黑" panose="020B0503020204020204" pitchFamily="34" charset="-122"/>
              <a:ea typeface="微软雅黑" panose="020B0503020204020204" pitchFamily="34" charset="-122"/>
            </a:endParaRPr>
          </a:p>
          <a:p>
            <a:pPr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设置要求：推荐采用</a:t>
            </a:r>
            <a:r>
              <a:rPr lang="en-US" altLang="zh-CN" sz="1350" dirty="0">
                <a:solidFill>
                  <a:prstClr val="black"/>
                </a:solidFill>
                <a:latin typeface="微软雅黑" panose="020B0503020204020204" pitchFamily="34" charset="-122"/>
                <a:ea typeface="微软雅黑" panose="020B0503020204020204" pitchFamily="34" charset="-122"/>
              </a:rPr>
              <a:t>KT</a:t>
            </a:r>
            <a:r>
              <a:rPr lang="zh-CN" altLang="en-US" sz="1350" dirty="0">
                <a:solidFill>
                  <a:prstClr val="black"/>
                </a:solidFill>
                <a:latin typeface="微软雅黑" panose="020B0503020204020204" pitchFamily="34" charset="-122"/>
                <a:ea typeface="微软雅黑" panose="020B0503020204020204" pitchFamily="34" charset="-122"/>
              </a:rPr>
              <a:t>板进行喷涂制作，使用背胶进行固定。</a:t>
            </a:r>
            <a:endParaRPr lang="en-US" altLang="zh-CN" sz="1350" dirty="0">
              <a:solidFill>
                <a:prstClr val="black"/>
              </a:solidFill>
              <a:latin typeface="微软雅黑" panose="020B0503020204020204" pitchFamily="34" charset="-122"/>
              <a:ea typeface="微软雅黑" panose="020B0503020204020204" pitchFamily="34" charset="-122"/>
            </a:endParaRPr>
          </a:p>
        </p:txBody>
      </p:sp>
      <p:sp>
        <p:nvSpPr>
          <p:cNvPr id="11" name="Text Box 101">
            <a:extLst>
              <a:ext uri="{FF2B5EF4-FFF2-40B4-BE49-F238E27FC236}">
                <a16:creationId xmlns:a16="http://schemas.microsoft.com/office/drawing/2014/main" id="{34579F63-31B9-47F9-AA96-23A54E2DC125}"/>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3129675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EF71ADC-ED70-43C5-B1A9-3A9B4FB8ECFD}"/>
              </a:ext>
            </a:extLst>
          </p:cNvPr>
          <p:cNvSpPr txBox="1"/>
          <p:nvPr/>
        </p:nvSpPr>
        <p:spPr>
          <a:xfrm>
            <a:off x="422664" y="3084898"/>
            <a:ext cx="3607233" cy="990528"/>
          </a:xfrm>
          <a:prstGeom prst="rect">
            <a:avLst/>
          </a:prstGeom>
          <a:noFill/>
        </p:spPr>
        <p:txBody>
          <a:bodyPr wrap="square" rtlCol="0">
            <a:spAutoFit/>
          </a:bodyPr>
          <a:lstStyle/>
          <a:p>
            <a:pPr marL="214313" indent="-214313" algn="just" defTabSz="685800">
              <a:lnSpc>
                <a:spcPct val="150000"/>
              </a:lnSpc>
              <a:buFont typeface="Arial" panose="020B0604020202020204" pitchFamily="34" charset="0"/>
              <a:buChar char="•"/>
            </a:pPr>
            <a:r>
              <a:rPr lang="zh-CN" altLang="en-US" sz="1350" dirty="0">
                <a:solidFill>
                  <a:prstClr val="black"/>
                </a:solidFill>
                <a:latin typeface="微软雅黑" panose="020B0503020204020204" pitchFamily="34" charset="-122"/>
                <a:ea typeface="微软雅黑" panose="020B0503020204020204" pitchFamily="34" charset="-122"/>
              </a:rPr>
              <a:t>甲方办公室门上标识采用国贸地产</a:t>
            </a:r>
            <a:r>
              <a:rPr lang="en-US" altLang="zh-CN" sz="1350" dirty="0">
                <a:solidFill>
                  <a:prstClr val="black"/>
                </a:solidFill>
                <a:latin typeface="微软雅黑" panose="020B0503020204020204" pitchFamily="34" charset="-122"/>
                <a:ea typeface="微软雅黑" panose="020B0503020204020204" pitchFamily="34" charset="-122"/>
              </a:rPr>
              <a:t>VI</a:t>
            </a:r>
            <a:r>
              <a:rPr lang="zh-CN" altLang="en-US" sz="1350" dirty="0">
                <a:solidFill>
                  <a:prstClr val="black"/>
                </a:solidFill>
                <a:latin typeface="微软雅黑" panose="020B0503020204020204" pitchFamily="34" charset="-122"/>
                <a:ea typeface="微软雅黑" panose="020B0503020204020204" pitchFamily="34" charset="-122"/>
              </a:rPr>
              <a:t>标识与文字相结合，具体尺寸如上图所示。</a:t>
            </a:r>
          </a:p>
          <a:p>
            <a:pPr marL="214313" indent="-214313" algn="just" defTabSz="685800">
              <a:lnSpc>
                <a:spcPct val="150000"/>
              </a:lnSpc>
              <a:buFont typeface="Arial" panose="020B0604020202020204" pitchFamily="34" charset="0"/>
              <a:buChar char="•"/>
            </a:pPr>
            <a:r>
              <a:rPr lang="zh-CN" altLang="en-US" sz="1350" dirty="0">
                <a:solidFill>
                  <a:prstClr val="black"/>
                </a:solidFill>
                <a:latin typeface="微软雅黑" panose="020B0503020204020204" pitchFamily="34" charset="-122"/>
                <a:ea typeface="微软雅黑" panose="020B0503020204020204" pitchFamily="34" charset="-122"/>
              </a:rPr>
              <a:t>办公室内张挂已竣工的国贸地产项目图。</a:t>
            </a:r>
          </a:p>
        </p:txBody>
      </p:sp>
      <p:pic>
        <p:nvPicPr>
          <p:cNvPr id="4" name="图片 3" descr="国贸天琴湾">
            <a:extLst>
              <a:ext uri="{FF2B5EF4-FFF2-40B4-BE49-F238E27FC236}">
                <a16:creationId xmlns:a16="http://schemas.microsoft.com/office/drawing/2014/main" id="{63013ECA-5D05-4273-BFFD-3DAAC8771F29}"/>
              </a:ext>
            </a:extLst>
          </p:cNvPr>
          <p:cNvPicPr>
            <a:picLocks noChangeAspect="1"/>
          </p:cNvPicPr>
          <p:nvPr/>
        </p:nvPicPr>
        <p:blipFill>
          <a:blip r:embed="rId2"/>
          <a:srcRect r="14169" b="-487"/>
          <a:stretch>
            <a:fillRect/>
          </a:stretch>
        </p:blipFill>
        <p:spPr>
          <a:xfrm>
            <a:off x="4416789" y="1055250"/>
            <a:ext cx="4018003" cy="3262464"/>
          </a:xfrm>
          <a:prstGeom prst="rect">
            <a:avLst/>
          </a:prstGeom>
        </p:spPr>
      </p:pic>
      <p:sp>
        <p:nvSpPr>
          <p:cNvPr id="6" name="文本框 5">
            <a:extLst>
              <a:ext uri="{FF2B5EF4-FFF2-40B4-BE49-F238E27FC236}">
                <a16:creationId xmlns:a16="http://schemas.microsoft.com/office/drawing/2014/main" id="{A76FDE09-F9FD-4030-BEEE-890BF1A8F332}"/>
              </a:ext>
            </a:extLst>
          </p:cNvPr>
          <p:cNvSpPr txBox="1"/>
          <p:nvPr/>
        </p:nvSpPr>
        <p:spPr>
          <a:xfrm>
            <a:off x="8502045" y="2038346"/>
            <a:ext cx="392415" cy="1388745"/>
          </a:xfrm>
          <a:prstGeom prst="rect">
            <a:avLst/>
          </a:prstGeom>
          <a:noFill/>
        </p:spPr>
        <p:txBody>
          <a:bodyPr vert="eaVert" wrap="square" rtlCol="0">
            <a:spAutoFit/>
          </a:bodyPr>
          <a:lstStyle/>
          <a:p>
            <a:pPr algn="ctr" defTabSz="685800"/>
            <a:r>
              <a:rPr lang="zh-CN" altLang="en-US" sz="1350" dirty="0">
                <a:solidFill>
                  <a:prstClr val="black"/>
                </a:solidFill>
                <a:latin typeface="微软雅黑" panose="020B0503020204020204" pitchFamily="34" charset="-122"/>
                <a:ea typeface="微软雅黑" panose="020B0503020204020204" pitchFamily="34" charset="-122"/>
              </a:rPr>
              <a:t>国贸天琴湾实图</a:t>
            </a:r>
          </a:p>
        </p:txBody>
      </p:sp>
      <p:pic>
        <p:nvPicPr>
          <p:cNvPr id="9" name="图片 8">
            <a:extLst>
              <a:ext uri="{FF2B5EF4-FFF2-40B4-BE49-F238E27FC236}">
                <a16:creationId xmlns:a16="http://schemas.microsoft.com/office/drawing/2014/main" id="{C1DAAE9A-CCCC-4418-A254-1A47DBB3232A}"/>
              </a:ext>
            </a:extLst>
          </p:cNvPr>
          <p:cNvPicPr>
            <a:picLocks noChangeAspect="1"/>
          </p:cNvPicPr>
          <p:nvPr/>
        </p:nvPicPr>
        <p:blipFill>
          <a:blip r:embed="rId3"/>
          <a:stretch>
            <a:fillRect/>
          </a:stretch>
        </p:blipFill>
        <p:spPr>
          <a:xfrm>
            <a:off x="1350390" y="2466963"/>
            <a:ext cx="2281428" cy="439038"/>
          </a:xfrm>
          <a:prstGeom prst="rect">
            <a:avLst/>
          </a:prstGeom>
        </p:spPr>
      </p:pic>
      <p:sp>
        <p:nvSpPr>
          <p:cNvPr id="13" name="文本框 12">
            <a:extLst>
              <a:ext uri="{FF2B5EF4-FFF2-40B4-BE49-F238E27FC236}">
                <a16:creationId xmlns:a16="http://schemas.microsoft.com/office/drawing/2014/main" id="{8FB6D0B0-ADAD-4D7D-9780-78BA789DA438}"/>
              </a:ext>
            </a:extLst>
          </p:cNvPr>
          <p:cNvSpPr txBox="1"/>
          <p:nvPr/>
        </p:nvSpPr>
        <p:spPr>
          <a:xfrm>
            <a:off x="539552" y="678269"/>
            <a:ext cx="1368152"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办公室字牌</a:t>
            </a:r>
          </a:p>
        </p:txBody>
      </p:sp>
      <p:pic>
        <p:nvPicPr>
          <p:cNvPr id="10" name="图片 9">
            <a:extLst>
              <a:ext uri="{FF2B5EF4-FFF2-40B4-BE49-F238E27FC236}">
                <a16:creationId xmlns:a16="http://schemas.microsoft.com/office/drawing/2014/main" id="{B4E39EE7-56FE-4A66-871B-5B3FA0EA62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540" y="857166"/>
            <a:ext cx="3909468" cy="1520349"/>
          </a:xfrm>
          <a:prstGeom prst="rect">
            <a:avLst/>
          </a:prstGeom>
        </p:spPr>
      </p:pic>
      <p:sp>
        <p:nvSpPr>
          <p:cNvPr id="8" name="Text Box 101">
            <a:extLst>
              <a:ext uri="{FF2B5EF4-FFF2-40B4-BE49-F238E27FC236}">
                <a16:creationId xmlns:a16="http://schemas.microsoft.com/office/drawing/2014/main" id="{FD4A2AB9-0764-4A04-9061-23BBF7258401}"/>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1533756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AD8499B-FA13-40CB-856E-F5D3ADBBE497}"/>
              </a:ext>
            </a:extLst>
          </p:cNvPr>
          <p:cNvPicPr>
            <a:picLocks noChangeAspect="1"/>
          </p:cNvPicPr>
          <p:nvPr/>
        </p:nvPicPr>
        <p:blipFill>
          <a:blip r:embed="rId2"/>
          <a:stretch>
            <a:fillRect/>
          </a:stretch>
        </p:blipFill>
        <p:spPr>
          <a:xfrm>
            <a:off x="875110" y="1437851"/>
            <a:ext cx="7393781" cy="1007269"/>
          </a:xfrm>
          <a:prstGeom prst="rect">
            <a:avLst/>
          </a:prstGeom>
        </p:spPr>
      </p:pic>
      <p:sp>
        <p:nvSpPr>
          <p:cNvPr id="9" name="文本框 8">
            <a:extLst>
              <a:ext uri="{FF2B5EF4-FFF2-40B4-BE49-F238E27FC236}">
                <a16:creationId xmlns:a16="http://schemas.microsoft.com/office/drawing/2014/main" id="{25852A88-0765-4DB6-B97E-9DA6679E07BD}"/>
              </a:ext>
            </a:extLst>
          </p:cNvPr>
          <p:cNvSpPr txBox="1"/>
          <p:nvPr/>
        </p:nvSpPr>
        <p:spPr>
          <a:xfrm>
            <a:off x="1214584" y="2913069"/>
            <a:ext cx="6714830" cy="990528"/>
          </a:xfrm>
          <a:prstGeom prst="rect">
            <a:avLst/>
          </a:prstGeom>
          <a:noFill/>
        </p:spPr>
        <p:txBody>
          <a:bodyPr wrap="square">
            <a:spAutoFit/>
          </a:bodyPr>
          <a:lstStyle/>
          <a:p>
            <a:pPr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工地安全文化宣传围挡应用规范。该画面仅为风格示意，需根据不同使用场景调整使用，各公司在出街品牌广告画面时需按公司权责规定报批。</a:t>
            </a:r>
            <a:endParaRPr lang="en-US" altLang="zh-CN" sz="1350" dirty="0">
              <a:solidFill>
                <a:prstClr val="black"/>
              </a:solidFill>
              <a:latin typeface="微软雅黑" panose="020B0503020204020204" pitchFamily="34" charset="-122"/>
              <a:ea typeface="微软雅黑" panose="020B0503020204020204" pitchFamily="34" charset="-122"/>
            </a:endParaRPr>
          </a:p>
          <a:p>
            <a:pPr defTabSz="685800">
              <a:lnSpc>
                <a:spcPct val="150000"/>
              </a:lnSpc>
            </a:pPr>
            <a:r>
              <a:rPr lang="en-US" altLang="zh-CN" sz="1350" dirty="0">
                <a:solidFill>
                  <a:prstClr val="black"/>
                </a:solidFill>
                <a:latin typeface="微软雅黑" panose="020B0503020204020204" pitchFamily="34" charset="-122"/>
                <a:ea typeface="微软雅黑" panose="020B0503020204020204" pitchFamily="34" charset="-122"/>
              </a:rPr>
              <a:t>        </a:t>
            </a:r>
            <a:r>
              <a:rPr lang="zh-CN" altLang="en-US" sz="1350" dirty="0">
                <a:solidFill>
                  <a:prstClr val="black"/>
                </a:solidFill>
                <a:latin typeface="微软雅黑" panose="020B0503020204020204" pitchFamily="34" charset="-122"/>
                <a:ea typeface="微软雅黑" panose="020B0503020204020204" pitchFamily="34" charset="-122"/>
              </a:rPr>
              <a:t>施工现场围挡封闭后即需要进行布置。</a:t>
            </a:r>
          </a:p>
        </p:txBody>
      </p:sp>
      <p:sp>
        <p:nvSpPr>
          <p:cNvPr id="11" name="文本框 10">
            <a:extLst>
              <a:ext uri="{FF2B5EF4-FFF2-40B4-BE49-F238E27FC236}">
                <a16:creationId xmlns:a16="http://schemas.microsoft.com/office/drawing/2014/main" id="{2C8C6C95-B971-4E6A-8734-84995BB98956}"/>
              </a:ext>
            </a:extLst>
          </p:cNvPr>
          <p:cNvSpPr txBox="1"/>
          <p:nvPr/>
        </p:nvSpPr>
        <p:spPr>
          <a:xfrm>
            <a:off x="395536" y="732072"/>
            <a:ext cx="2232248"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工地安全文化宣传围挡</a:t>
            </a:r>
          </a:p>
        </p:txBody>
      </p:sp>
      <p:sp>
        <p:nvSpPr>
          <p:cNvPr id="5" name="Text Box 101">
            <a:extLst>
              <a:ext uri="{FF2B5EF4-FFF2-40B4-BE49-F238E27FC236}">
                <a16:creationId xmlns:a16="http://schemas.microsoft.com/office/drawing/2014/main" id="{C475C14B-A92C-4488-BEB2-8711B42DEAAF}"/>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37660139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2C4341A-80FA-4F95-A584-5C7C16253125}"/>
              </a:ext>
            </a:extLst>
          </p:cNvPr>
          <p:cNvSpPr txBox="1"/>
          <p:nvPr/>
        </p:nvSpPr>
        <p:spPr>
          <a:xfrm>
            <a:off x="443944" y="3552989"/>
            <a:ext cx="8256113" cy="1302151"/>
          </a:xfrm>
          <a:prstGeom prst="rect">
            <a:avLst/>
          </a:prstGeom>
          <a:noFill/>
        </p:spPr>
        <p:txBody>
          <a:bodyPr wrap="square">
            <a:spAutoFit/>
          </a:bodyPr>
          <a:lstStyle/>
          <a:p>
            <a:pPr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本页为工地标识语规范设计规范，栏杆标语一般位于双层板房二楼栏杆外侧、施工现场显眼位置，尺寸大小根据现场实际进行调整。</a:t>
            </a:r>
            <a:endParaRPr lang="en-US" altLang="zh-CN" sz="1350" dirty="0">
              <a:solidFill>
                <a:prstClr val="black"/>
              </a:solidFill>
              <a:latin typeface="微软雅黑" panose="020B0503020204020204" pitchFamily="34" charset="-122"/>
              <a:ea typeface="微软雅黑" panose="020B0503020204020204" pitchFamily="34" charset="-122"/>
            </a:endParaRPr>
          </a:p>
          <a:p>
            <a:pPr defTabSz="685800">
              <a:lnSpc>
                <a:spcPct val="150000"/>
              </a:lnSpc>
            </a:pPr>
            <a:r>
              <a:rPr lang="en-US" altLang="zh-CN" sz="1350" dirty="0">
                <a:solidFill>
                  <a:prstClr val="black"/>
                </a:solidFill>
                <a:latin typeface="微软雅黑" panose="020B0503020204020204" pitchFamily="34" charset="-122"/>
                <a:ea typeface="微软雅黑" panose="020B0503020204020204" pitchFamily="34" charset="-122"/>
              </a:rPr>
              <a:t>        </a:t>
            </a:r>
            <a:r>
              <a:rPr lang="zh-CN" altLang="en-US" sz="1350" dirty="0">
                <a:solidFill>
                  <a:prstClr val="black"/>
                </a:solidFill>
                <a:latin typeface="微软雅黑" panose="020B0503020204020204" pitchFamily="34" charset="-122"/>
                <a:ea typeface="微软雅黑" panose="020B0503020204020204" pitchFamily="34" charset="-122"/>
              </a:rPr>
              <a:t>设置要求：采用喷绘布制作时，必须在喷绘布内侧设置钢骨架进行支撑，保证喷绘布绷紧，挂设时须确保固定牢固。</a:t>
            </a:r>
          </a:p>
        </p:txBody>
      </p:sp>
      <p:pic>
        <p:nvPicPr>
          <p:cNvPr id="7" name="图片 6">
            <a:extLst>
              <a:ext uri="{FF2B5EF4-FFF2-40B4-BE49-F238E27FC236}">
                <a16:creationId xmlns:a16="http://schemas.microsoft.com/office/drawing/2014/main" id="{B21F2A90-389C-494B-AC4B-077A4863C23D}"/>
              </a:ext>
            </a:extLst>
          </p:cNvPr>
          <p:cNvPicPr>
            <a:picLocks noChangeAspect="1"/>
          </p:cNvPicPr>
          <p:nvPr/>
        </p:nvPicPr>
        <p:blipFill>
          <a:blip r:embed="rId2"/>
          <a:stretch>
            <a:fillRect/>
          </a:stretch>
        </p:blipFill>
        <p:spPr>
          <a:xfrm>
            <a:off x="2214930" y="1163758"/>
            <a:ext cx="6015038" cy="2035969"/>
          </a:xfrm>
          <a:prstGeom prst="rect">
            <a:avLst/>
          </a:prstGeom>
        </p:spPr>
      </p:pic>
      <p:sp>
        <p:nvSpPr>
          <p:cNvPr id="9" name="左大括号 8">
            <a:extLst>
              <a:ext uri="{FF2B5EF4-FFF2-40B4-BE49-F238E27FC236}">
                <a16:creationId xmlns:a16="http://schemas.microsoft.com/office/drawing/2014/main" id="{024EF5B6-29F8-49E5-8925-6EE8E807A813}"/>
              </a:ext>
            </a:extLst>
          </p:cNvPr>
          <p:cNvSpPr/>
          <p:nvPr/>
        </p:nvSpPr>
        <p:spPr>
          <a:xfrm>
            <a:off x="1910915" y="1329181"/>
            <a:ext cx="134331" cy="1067585"/>
          </a:xfrm>
          <a:prstGeom prst="leftBrace">
            <a:avLst/>
          </a:prstGeom>
          <a:ln>
            <a:solidFill>
              <a:srgbClr val="C4121A"/>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350">
              <a:solidFill>
                <a:prstClr val="black"/>
              </a:solidFill>
              <a:latin typeface="等线" panose="020F0502020204030204"/>
              <a:ea typeface="等线" panose="02010600030101010101" pitchFamily="2" charset="-122"/>
            </a:endParaRPr>
          </a:p>
        </p:txBody>
      </p:sp>
      <p:sp>
        <p:nvSpPr>
          <p:cNvPr id="13" name="文本框 12">
            <a:extLst>
              <a:ext uri="{FF2B5EF4-FFF2-40B4-BE49-F238E27FC236}">
                <a16:creationId xmlns:a16="http://schemas.microsoft.com/office/drawing/2014/main" id="{B7FA5B70-F862-448B-B946-E6F99B83A2A1}"/>
              </a:ext>
            </a:extLst>
          </p:cNvPr>
          <p:cNvSpPr txBox="1"/>
          <p:nvPr/>
        </p:nvSpPr>
        <p:spPr>
          <a:xfrm>
            <a:off x="954682" y="1620598"/>
            <a:ext cx="881013" cy="507831"/>
          </a:xfrm>
          <a:prstGeom prst="rect">
            <a:avLst/>
          </a:prstGeom>
          <a:noFill/>
        </p:spPr>
        <p:txBody>
          <a:bodyPr wrap="square">
            <a:spAutoFit/>
          </a:bodyPr>
          <a:lstStyle/>
          <a:p>
            <a:pPr defTabSz="685800"/>
            <a:r>
              <a:rPr lang="zh-CN" altLang="en-US" sz="1350" dirty="0">
                <a:solidFill>
                  <a:prstClr val="black"/>
                </a:solidFill>
                <a:latin typeface="等线" panose="020F0502020204030204"/>
                <a:ea typeface="等线" panose="02010600030101010101" pitchFamily="2" charset="-122"/>
              </a:rPr>
              <a:t>推荐尺寸：</a:t>
            </a:r>
            <a:endParaRPr lang="en-US" altLang="zh-CN" sz="1350" dirty="0">
              <a:solidFill>
                <a:prstClr val="black"/>
              </a:solidFill>
              <a:latin typeface="等线" panose="020F0502020204030204"/>
              <a:ea typeface="等线" panose="02010600030101010101" pitchFamily="2" charset="-122"/>
            </a:endParaRPr>
          </a:p>
          <a:p>
            <a:pPr defTabSz="685800"/>
            <a:r>
              <a:rPr lang="en-US" altLang="zh-CN" sz="1350" dirty="0">
                <a:solidFill>
                  <a:prstClr val="black"/>
                </a:solidFill>
                <a:latin typeface="等线" panose="020F0502020204030204"/>
                <a:ea typeface="等线" panose="02010600030101010101" pitchFamily="2" charset="-122"/>
              </a:rPr>
              <a:t>8m*1m</a:t>
            </a:r>
            <a:endParaRPr lang="zh-CN" altLang="en-US" sz="1350" dirty="0">
              <a:solidFill>
                <a:prstClr val="black"/>
              </a:solidFill>
              <a:latin typeface="等线" panose="020F0502020204030204"/>
              <a:ea typeface="等线" panose="02010600030101010101" pitchFamily="2" charset="-122"/>
            </a:endParaRPr>
          </a:p>
        </p:txBody>
      </p:sp>
      <p:sp>
        <p:nvSpPr>
          <p:cNvPr id="14" name="左大括号 13">
            <a:extLst>
              <a:ext uri="{FF2B5EF4-FFF2-40B4-BE49-F238E27FC236}">
                <a16:creationId xmlns:a16="http://schemas.microsoft.com/office/drawing/2014/main" id="{E1449E93-7174-43C1-B8A3-3231E4A0E217}"/>
              </a:ext>
            </a:extLst>
          </p:cNvPr>
          <p:cNvSpPr/>
          <p:nvPr/>
        </p:nvSpPr>
        <p:spPr>
          <a:xfrm>
            <a:off x="1910915" y="2746736"/>
            <a:ext cx="134331" cy="393431"/>
          </a:xfrm>
          <a:prstGeom prst="leftBrace">
            <a:avLst/>
          </a:prstGeom>
          <a:ln>
            <a:solidFill>
              <a:srgbClr val="C4121A"/>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85800"/>
            <a:endParaRPr lang="zh-CN" altLang="en-US" sz="1350">
              <a:solidFill>
                <a:prstClr val="black"/>
              </a:solidFill>
              <a:latin typeface="等线" panose="020F0502020204030204"/>
              <a:ea typeface="等线" panose="02010600030101010101" pitchFamily="2" charset="-122"/>
            </a:endParaRPr>
          </a:p>
        </p:txBody>
      </p:sp>
      <p:sp>
        <p:nvSpPr>
          <p:cNvPr id="15" name="文本框 14">
            <a:extLst>
              <a:ext uri="{FF2B5EF4-FFF2-40B4-BE49-F238E27FC236}">
                <a16:creationId xmlns:a16="http://schemas.microsoft.com/office/drawing/2014/main" id="{B9D9AE0B-4631-47D2-83A1-07D1D0FAD3C9}"/>
              </a:ext>
            </a:extLst>
          </p:cNvPr>
          <p:cNvSpPr txBox="1"/>
          <p:nvPr/>
        </p:nvSpPr>
        <p:spPr>
          <a:xfrm>
            <a:off x="954683" y="2714979"/>
            <a:ext cx="956231" cy="507831"/>
          </a:xfrm>
          <a:prstGeom prst="rect">
            <a:avLst/>
          </a:prstGeom>
          <a:noFill/>
        </p:spPr>
        <p:txBody>
          <a:bodyPr wrap="square">
            <a:spAutoFit/>
          </a:bodyPr>
          <a:lstStyle/>
          <a:p>
            <a:pPr defTabSz="685800"/>
            <a:r>
              <a:rPr lang="zh-CN" altLang="en-US" sz="1350" dirty="0">
                <a:solidFill>
                  <a:prstClr val="black"/>
                </a:solidFill>
                <a:latin typeface="等线" panose="020F0502020204030204"/>
                <a:ea typeface="等线" panose="02010600030101010101" pitchFamily="2" charset="-122"/>
              </a:rPr>
              <a:t>推荐尺寸：</a:t>
            </a:r>
            <a:endParaRPr lang="en-US" altLang="zh-CN" sz="1350" dirty="0">
              <a:solidFill>
                <a:prstClr val="black"/>
              </a:solidFill>
              <a:latin typeface="等线" panose="020F0502020204030204"/>
              <a:ea typeface="等线" panose="02010600030101010101" pitchFamily="2" charset="-122"/>
            </a:endParaRPr>
          </a:p>
          <a:p>
            <a:pPr defTabSz="685800"/>
            <a:r>
              <a:rPr lang="en-US" altLang="zh-CN" sz="1350" dirty="0">
                <a:solidFill>
                  <a:prstClr val="black"/>
                </a:solidFill>
                <a:latin typeface="等线" panose="020F0502020204030204"/>
                <a:ea typeface="等线" panose="02010600030101010101" pitchFamily="2" charset="-122"/>
              </a:rPr>
              <a:t>10m*1.2m</a:t>
            </a:r>
            <a:endParaRPr lang="zh-CN" altLang="en-US" sz="1350" dirty="0">
              <a:solidFill>
                <a:prstClr val="black"/>
              </a:solidFill>
              <a:latin typeface="等线" panose="020F0502020204030204"/>
              <a:ea typeface="等线" panose="02010600030101010101" pitchFamily="2" charset="-122"/>
            </a:endParaRPr>
          </a:p>
        </p:txBody>
      </p:sp>
      <p:sp>
        <p:nvSpPr>
          <p:cNvPr id="16" name="文本框 15">
            <a:extLst>
              <a:ext uri="{FF2B5EF4-FFF2-40B4-BE49-F238E27FC236}">
                <a16:creationId xmlns:a16="http://schemas.microsoft.com/office/drawing/2014/main" id="{0C347601-4AD2-4FA5-87BB-CF22441CB186}"/>
              </a:ext>
            </a:extLst>
          </p:cNvPr>
          <p:cNvSpPr txBox="1"/>
          <p:nvPr/>
        </p:nvSpPr>
        <p:spPr>
          <a:xfrm>
            <a:off x="443944" y="705382"/>
            <a:ext cx="1679784"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工地标识语规范</a:t>
            </a:r>
          </a:p>
        </p:txBody>
      </p:sp>
      <p:sp>
        <p:nvSpPr>
          <p:cNvPr id="10" name="Text Box 101">
            <a:extLst>
              <a:ext uri="{FF2B5EF4-FFF2-40B4-BE49-F238E27FC236}">
                <a16:creationId xmlns:a16="http://schemas.microsoft.com/office/drawing/2014/main" id="{3459462D-8BB9-4653-AB7D-30A39C24F649}"/>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28060517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6EF65E0-A73F-4893-B967-D88BB878D0F7}"/>
              </a:ext>
            </a:extLst>
          </p:cNvPr>
          <p:cNvPicPr>
            <a:picLocks noChangeAspect="1"/>
          </p:cNvPicPr>
          <p:nvPr/>
        </p:nvPicPr>
        <p:blipFill>
          <a:blip r:embed="rId2"/>
          <a:stretch>
            <a:fillRect/>
          </a:stretch>
        </p:blipFill>
        <p:spPr>
          <a:xfrm>
            <a:off x="792954" y="681236"/>
            <a:ext cx="7558088" cy="2628900"/>
          </a:xfrm>
          <a:prstGeom prst="rect">
            <a:avLst/>
          </a:prstGeom>
        </p:spPr>
      </p:pic>
      <p:sp>
        <p:nvSpPr>
          <p:cNvPr id="5" name="文本框 4">
            <a:extLst>
              <a:ext uri="{FF2B5EF4-FFF2-40B4-BE49-F238E27FC236}">
                <a16:creationId xmlns:a16="http://schemas.microsoft.com/office/drawing/2014/main" id="{F534FB52-DF46-4F19-858F-B1AB61D72D1A}"/>
              </a:ext>
            </a:extLst>
          </p:cNvPr>
          <p:cNvSpPr txBox="1"/>
          <p:nvPr/>
        </p:nvSpPr>
        <p:spPr>
          <a:xfrm>
            <a:off x="234491" y="3147814"/>
            <a:ext cx="8675015" cy="1925399"/>
          </a:xfrm>
          <a:prstGeom prst="rect">
            <a:avLst/>
          </a:prstGeom>
          <a:noFill/>
        </p:spPr>
        <p:txBody>
          <a:bodyPr wrap="square">
            <a:spAutoFit/>
          </a:bodyPr>
          <a:lstStyle/>
          <a:p>
            <a:pPr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本页为工地塔吊设计规范，塔吊企业标识位于塔吊配重臂末端，企业名称必须使用专用字体制作，塔吊企业标识由国贸地产企业标识组成。</a:t>
            </a:r>
            <a:endParaRPr lang="en-US" altLang="zh-CN" sz="1350" dirty="0">
              <a:solidFill>
                <a:prstClr val="black"/>
              </a:solidFill>
              <a:latin typeface="微软雅黑" panose="020B0503020204020204" pitchFamily="34" charset="-122"/>
              <a:ea typeface="微软雅黑" panose="020B0503020204020204" pitchFamily="34" charset="-122"/>
            </a:endParaRPr>
          </a:p>
          <a:p>
            <a:pPr defTabSz="685800">
              <a:lnSpc>
                <a:spcPct val="150000"/>
              </a:lnSpc>
            </a:pPr>
            <a:r>
              <a:rPr lang="zh-CN" altLang="en-US" sz="1350" dirty="0">
                <a:solidFill>
                  <a:srgbClr val="FF0000"/>
                </a:solidFill>
                <a:latin typeface="微软雅黑" panose="020B0503020204020204" pitchFamily="34" charset="-122"/>
                <a:ea typeface="微软雅黑" panose="020B0503020204020204" pitchFamily="34" charset="-122"/>
              </a:rPr>
              <a:t>       </a:t>
            </a:r>
            <a:r>
              <a:rPr lang="zh-CN" altLang="en-US" sz="1350" b="1" dirty="0">
                <a:solidFill>
                  <a:prstClr val="black"/>
                </a:solidFill>
                <a:latin typeface="微软雅黑" panose="020B0503020204020204" pitchFamily="34" charset="-122"/>
                <a:ea typeface="微软雅黑" panose="020B0503020204020204" pitchFamily="34" charset="-122"/>
              </a:rPr>
              <a:t>参考尺寸：</a:t>
            </a:r>
            <a:r>
              <a:rPr lang="en-US" altLang="zh-CN" sz="1350" dirty="0">
                <a:solidFill>
                  <a:prstClr val="black"/>
                </a:solidFill>
                <a:latin typeface="微软雅黑" panose="020B0503020204020204" pitchFamily="34" charset="-122"/>
                <a:ea typeface="微软雅黑" panose="020B0503020204020204" pitchFamily="34" charset="-122"/>
              </a:rPr>
              <a:t>460cm*120cm，字体为800mm*800mm</a:t>
            </a:r>
            <a:r>
              <a:rPr lang="zh-CN" altLang="en-US" sz="1350" dirty="0">
                <a:solidFill>
                  <a:prstClr val="black"/>
                </a:solidFill>
                <a:latin typeface="微软雅黑" panose="020B0503020204020204" pitchFamily="34" charset="-122"/>
                <a:ea typeface="微软雅黑" panose="020B0503020204020204" pitchFamily="34" charset="-122"/>
              </a:rPr>
              <a:t>。</a:t>
            </a:r>
            <a:endParaRPr lang="en-US" altLang="zh-CN" sz="1350" dirty="0">
              <a:solidFill>
                <a:prstClr val="black"/>
              </a:solidFill>
              <a:latin typeface="微软雅黑" panose="020B0503020204020204" pitchFamily="34" charset="-122"/>
              <a:ea typeface="微软雅黑" panose="020B0503020204020204" pitchFamily="34" charset="-122"/>
            </a:endParaRPr>
          </a:p>
          <a:p>
            <a:pPr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a:t>
            </a:r>
            <a:r>
              <a:rPr lang="zh-CN" altLang="en-US" sz="1350" b="1" dirty="0">
                <a:solidFill>
                  <a:prstClr val="black"/>
                </a:solidFill>
                <a:latin typeface="微软雅黑" panose="020B0503020204020204" pitchFamily="34" charset="-122"/>
                <a:ea typeface="微软雅黑" panose="020B0503020204020204" pitchFamily="34" charset="-122"/>
              </a:rPr>
              <a:t>设置要求：</a:t>
            </a:r>
            <a:r>
              <a:rPr lang="zh-CN" altLang="en-US" sz="1350" dirty="0">
                <a:solidFill>
                  <a:prstClr val="black"/>
                </a:solidFill>
                <a:latin typeface="微软雅黑" panose="020B0503020204020204" pitchFamily="34" charset="-122"/>
                <a:ea typeface="微软雅黑" panose="020B0503020204020204" pitchFamily="34" charset="-122"/>
              </a:rPr>
              <a:t>采用强度足够的冲孔金属网片或镂空字体制作，字体颜色按公司</a:t>
            </a:r>
            <a:r>
              <a:rPr lang="en-US" altLang="zh-CN" sz="1350" dirty="0">
                <a:solidFill>
                  <a:prstClr val="black"/>
                </a:solidFill>
                <a:latin typeface="微软雅黑" panose="020B0503020204020204" pitchFamily="34" charset="-122"/>
                <a:ea typeface="微软雅黑" panose="020B0503020204020204" pitchFamily="34" charset="-122"/>
              </a:rPr>
              <a:t>VI</a:t>
            </a:r>
            <a:r>
              <a:rPr lang="zh-CN" altLang="en-US" sz="1350" dirty="0">
                <a:solidFill>
                  <a:prstClr val="black"/>
                </a:solidFill>
                <a:latin typeface="微软雅黑" panose="020B0503020204020204" pitchFamily="34" charset="-122"/>
                <a:ea typeface="微软雅黑" panose="020B0503020204020204" pitchFamily="34" charset="-122"/>
              </a:rPr>
              <a:t>手册要求进行喷涂，“国贸地产”可采用</a:t>
            </a:r>
            <a:r>
              <a:rPr lang="en-US" altLang="zh-CN" sz="1350" dirty="0">
                <a:solidFill>
                  <a:prstClr val="black"/>
                </a:solidFill>
                <a:latin typeface="微软雅黑" panose="020B0503020204020204" pitchFamily="34" charset="-122"/>
                <a:ea typeface="微软雅黑" panose="020B0503020204020204" pitchFamily="34" charset="-122"/>
              </a:rPr>
              <a:t>LED</a:t>
            </a:r>
            <a:r>
              <a:rPr lang="zh-CN" altLang="en-US" sz="1350" dirty="0">
                <a:solidFill>
                  <a:prstClr val="black"/>
                </a:solidFill>
                <a:latin typeface="微软雅黑" panose="020B0503020204020204" pitchFamily="34" charset="-122"/>
                <a:ea typeface="微软雅黑" panose="020B0503020204020204" pitchFamily="34" charset="-122"/>
              </a:rPr>
              <a:t>发光字；</a:t>
            </a:r>
            <a:endParaRPr lang="en-US" altLang="zh-CN" sz="1350" dirty="0">
              <a:solidFill>
                <a:prstClr val="black"/>
              </a:solidFill>
              <a:latin typeface="微软雅黑" panose="020B0503020204020204" pitchFamily="34" charset="-122"/>
              <a:ea typeface="微软雅黑" panose="020B0503020204020204" pitchFamily="34" charset="-122"/>
            </a:endParaRPr>
          </a:p>
          <a:p>
            <a:pPr defTabSz="685800">
              <a:lnSpc>
                <a:spcPct val="150000"/>
              </a:lnSpc>
            </a:pPr>
            <a:r>
              <a:rPr lang="zh-CN" altLang="en-US" sz="1350" dirty="0">
                <a:solidFill>
                  <a:prstClr val="black"/>
                </a:solidFill>
                <a:latin typeface="微软雅黑" panose="020B0503020204020204" pitchFamily="34" charset="-122"/>
                <a:ea typeface="微软雅黑" panose="020B0503020204020204" pitchFamily="34" charset="-122"/>
              </a:rPr>
              <a:t>        注：请根据实际塔吊尺寸，按比例进行适配，塔吊上不得悬挂其他单位字牌，如总包、监理等单位。</a:t>
            </a:r>
          </a:p>
        </p:txBody>
      </p:sp>
      <p:sp>
        <p:nvSpPr>
          <p:cNvPr id="8" name="文本框 7">
            <a:extLst>
              <a:ext uri="{FF2B5EF4-FFF2-40B4-BE49-F238E27FC236}">
                <a16:creationId xmlns:a16="http://schemas.microsoft.com/office/drawing/2014/main" id="{E2BAA77E-4A52-41A0-8DEA-8D2EECF962A0}"/>
              </a:ext>
            </a:extLst>
          </p:cNvPr>
          <p:cNvSpPr txBox="1"/>
          <p:nvPr/>
        </p:nvSpPr>
        <p:spPr>
          <a:xfrm>
            <a:off x="395536" y="687492"/>
            <a:ext cx="1563956" cy="300082"/>
          </a:xfrm>
          <a:prstGeom prst="rect">
            <a:avLst/>
          </a:prstGeom>
          <a:noFill/>
        </p:spPr>
        <p:txBody>
          <a:bodyPr wrap="square">
            <a:spAutoFit/>
          </a:bodyPr>
          <a:lstStyle/>
          <a:p>
            <a:pPr marL="285750" indent="-285750" defTabSz="685800">
              <a:buFont typeface="Wingdings" panose="05000000000000000000" pitchFamily="2" charset="2"/>
              <a:buChar char="u"/>
            </a:pPr>
            <a:r>
              <a:rPr lang="zh-CN" altLang="en-US" sz="1350" b="1" dirty="0">
                <a:solidFill>
                  <a:prstClr val="black"/>
                </a:solidFill>
                <a:latin typeface="微软雅黑" panose="020B0503020204020204" pitchFamily="34" charset="-122"/>
                <a:ea typeface="微软雅黑" panose="020B0503020204020204" pitchFamily="34" charset="-122"/>
              </a:rPr>
              <a:t>工地塔吊规范</a:t>
            </a:r>
          </a:p>
        </p:txBody>
      </p:sp>
      <p:sp>
        <p:nvSpPr>
          <p:cNvPr id="6" name="Text Box 101">
            <a:extLst>
              <a:ext uri="{FF2B5EF4-FFF2-40B4-BE49-F238E27FC236}">
                <a16:creationId xmlns:a16="http://schemas.microsoft.com/office/drawing/2014/main" id="{4932391E-A2C2-42FD-B48B-6BBB8DA92244}"/>
              </a:ext>
            </a:extLst>
          </p:cNvPr>
          <p:cNvSpPr/>
          <p:nvPr/>
        </p:nvSpPr>
        <p:spPr>
          <a:xfrm>
            <a:off x="251520" y="229495"/>
            <a:ext cx="4104456" cy="360040"/>
          </a:xfrm>
          <a:prstGeom prst="rect">
            <a:avLst/>
          </a:prstGeom>
          <a:noFill/>
          <a:ln w="9525">
            <a:noFill/>
          </a:ln>
        </p:spPr>
        <p:txBody>
          <a:bodyPr anchor="t"/>
          <a:lstStyle/>
          <a:p>
            <a:pPr fontAlgn="base">
              <a:spcBef>
                <a:spcPts val="1440"/>
              </a:spcBef>
              <a:spcAft>
                <a:spcPct val="0"/>
              </a:spcAft>
            </a:pPr>
            <a:r>
              <a:rPr lang="zh-CN" altLang="en-US" b="1" dirty="0">
                <a:solidFill>
                  <a:srgbClr val="000000"/>
                </a:solidFill>
                <a:latin typeface="微软雅黑" panose="020B0503020204020204" pitchFamily="34" charset="-122"/>
                <a:ea typeface="微软雅黑" panose="020B0503020204020204" pitchFamily="34" charset="-122"/>
              </a:rPr>
              <a:t>一、国贸地产施工现场</a:t>
            </a:r>
            <a:r>
              <a:rPr lang="en-US" altLang="zh-CN" b="1" dirty="0">
                <a:solidFill>
                  <a:srgbClr val="000000"/>
                </a:solidFill>
                <a:latin typeface="微软雅黑" panose="020B0503020204020204" pitchFamily="34" charset="-122"/>
                <a:ea typeface="微软雅黑" panose="020B0503020204020204" pitchFamily="34" charset="-122"/>
              </a:rPr>
              <a:t>VI</a:t>
            </a:r>
            <a:r>
              <a:rPr lang="zh-CN" altLang="en-US" b="1" dirty="0">
                <a:solidFill>
                  <a:srgbClr val="000000"/>
                </a:solidFill>
                <a:latin typeface="微软雅黑" panose="020B0503020204020204" pitchFamily="34" charset="-122"/>
                <a:ea typeface="微软雅黑" panose="020B0503020204020204" pitchFamily="34" charset="-122"/>
              </a:rPr>
              <a:t>标识设置要求</a:t>
            </a:r>
          </a:p>
        </p:txBody>
      </p:sp>
    </p:spTree>
    <p:extLst>
      <p:ext uri="{BB962C8B-B14F-4D97-AF65-F5344CB8AC3E}">
        <p14:creationId xmlns:p14="http://schemas.microsoft.com/office/powerpoint/2010/main" val="2462383275"/>
      </p:ext>
    </p:extLst>
  </p:cSld>
  <p:clrMapOvr>
    <a:masterClrMapping/>
  </p:clrMapOvr>
</p:sld>
</file>

<file path=ppt/theme/theme1.xml><?xml version="1.0" encoding="utf-8"?>
<a:theme xmlns:a="http://schemas.openxmlformats.org/drawingml/2006/main" name="2_Presentation">
  <a:themeElements>
    <a:clrScheme name="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tion">
      <a:majorFont>
        <a:latin typeface="微软雅黑"/>
        <a:ea typeface="微软雅黑"/>
        <a:cs typeface="微软雅黑"/>
      </a:majorFont>
      <a:minorFont>
        <a:latin typeface="微软雅黑"/>
        <a:ea typeface="微软雅黑"/>
        <a:cs typeface="微软雅黑"/>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tion 2">
        <a:dk1>
          <a:srgbClr val="000000"/>
        </a:dk1>
        <a:lt1>
          <a:srgbClr val="FFFFFF"/>
        </a:lt1>
        <a:dk2>
          <a:srgbClr val="000000"/>
        </a:dk2>
        <a:lt2>
          <a:srgbClr val="80808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Presentation 3">
        <a:dk1>
          <a:srgbClr val="000000"/>
        </a:dk1>
        <a:lt1>
          <a:srgbClr val="FFFFFF"/>
        </a:lt1>
        <a:dk2>
          <a:srgbClr val="000000"/>
        </a:dk2>
        <a:lt2>
          <a:srgbClr val="969696"/>
        </a:lt2>
        <a:accent1>
          <a:srgbClr val="FBDF53"/>
        </a:accent1>
        <a:accent2>
          <a:srgbClr val="FF9966"/>
        </a:accent2>
        <a:accent3>
          <a:srgbClr val="AAAAAA"/>
        </a:accent3>
        <a:accent4>
          <a:srgbClr val="DADADA"/>
        </a:accent4>
        <a:accent5>
          <a:srgbClr val="FDECB3"/>
        </a:accent5>
        <a:accent6>
          <a:srgbClr val="E78A5C"/>
        </a:accent6>
        <a:hlink>
          <a:srgbClr val="CC3300"/>
        </a:hlink>
        <a:folHlink>
          <a:srgbClr val="996600"/>
        </a:folHlink>
      </a:clrScheme>
      <a:clrMap bg1="dk2" tx1="lt1" bg2="dk1" tx2="lt2" accent1="accent1" accent2="accent2" accent3="accent3" accent4="accent4" accent5="accent5" accent6="accent6" hlink="hlink" folHlink="folHlink"/>
    </a:extraClrScheme>
    <a:extraClrScheme>
      <a:clrScheme name="Presentation 4">
        <a:dk1>
          <a:srgbClr val="000000"/>
        </a:dk1>
        <a:lt1>
          <a:srgbClr val="FFFFFF"/>
        </a:lt1>
        <a:dk2>
          <a:srgbClr val="000000"/>
        </a:dk2>
        <a:lt2>
          <a:srgbClr val="808080"/>
        </a:lt2>
        <a:accent1>
          <a:srgbClr val="99CCFF"/>
        </a:accent1>
        <a:accent2>
          <a:srgbClr val="CCCCFF"/>
        </a:accent2>
        <a:accent3>
          <a:srgbClr val="AAAAAA"/>
        </a:accent3>
        <a:accent4>
          <a:srgbClr val="DADADA"/>
        </a:accent4>
        <a:accent5>
          <a:srgbClr val="CAE2FF"/>
        </a:accent5>
        <a:accent6>
          <a:srgbClr val="B9B9E7"/>
        </a:accent6>
        <a:hlink>
          <a:srgbClr val="3333CC"/>
        </a:hlink>
        <a:folHlink>
          <a:srgbClr val="AF67FF"/>
        </a:folHlink>
      </a:clrScheme>
      <a:clrMap bg1="dk2" tx1="lt1" bg2="dk1" tx2="lt2" accent1="accent1" accent2="accent2" accent3="accent3" accent4="accent4" accent5="accent5" accent6="accent6" hlink="hlink" folHlink="folHlink"/>
    </a:extraClrScheme>
    <a:extraClrScheme>
      <a:clrScheme name="Presentation 5">
        <a:dk1>
          <a:srgbClr val="000000"/>
        </a:dk1>
        <a:lt1>
          <a:srgbClr val="DEF6F1"/>
        </a:lt1>
        <a:dk2>
          <a:srgbClr val="000000"/>
        </a:dk2>
        <a:lt2>
          <a:srgbClr val="969696"/>
        </a:lt2>
        <a:accent1>
          <a:srgbClr val="FFFFFF"/>
        </a:accent1>
        <a:accent2>
          <a:srgbClr val="8DC6FF"/>
        </a:accent2>
        <a:accent3>
          <a:srgbClr val="AAAAAA"/>
        </a:accent3>
        <a:accent4>
          <a:srgbClr val="BDD2CE"/>
        </a:accent4>
        <a:accent5>
          <a:srgbClr val="FFFFFF"/>
        </a:accent5>
        <a:accent6>
          <a:srgbClr val="7FB3E7"/>
        </a:accent6>
        <a:hlink>
          <a:srgbClr val="0066CC"/>
        </a:hlink>
        <a:folHlink>
          <a:srgbClr val="00A800"/>
        </a:folHlink>
      </a:clrScheme>
      <a:clrMap bg1="dk2" tx1="lt1" bg2="dk1" tx2="lt2" accent1="accent1" accent2="accent2" accent3="accent3" accent4="accent4" accent5="accent5" accent6="accent6" hlink="hlink" folHlink="folHlink"/>
    </a:extraClrScheme>
    <a:extraClrScheme>
      <a:clrScheme name="Presentation 6">
        <a:dk1>
          <a:srgbClr val="000000"/>
        </a:dk1>
        <a:lt1>
          <a:srgbClr val="FFFFD9"/>
        </a:lt1>
        <a:dk2>
          <a:srgbClr val="000000"/>
        </a:dk2>
        <a:lt2>
          <a:srgbClr val="777777"/>
        </a:lt2>
        <a:accent1>
          <a:srgbClr val="FFFFF7"/>
        </a:accent1>
        <a:accent2>
          <a:srgbClr val="33CCCC"/>
        </a:accent2>
        <a:accent3>
          <a:srgbClr val="AAAAAA"/>
        </a:accent3>
        <a:accent4>
          <a:srgbClr val="DADAB9"/>
        </a:accent4>
        <a:accent5>
          <a:srgbClr val="FFFFFA"/>
        </a:accent5>
        <a:accent6>
          <a:srgbClr val="2DB9B9"/>
        </a:accent6>
        <a:hlink>
          <a:srgbClr val="FF5050"/>
        </a:hlink>
        <a:folHlink>
          <a:srgbClr val="FF9900"/>
        </a:folHlink>
      </a:clrScheme>
      <a:clrMap bg1="dk2" tx1="lt1" bg2="dk1" tx2="lt2" accent1="accent1" accent2="accent2" accent3="accent3" accent4="accent4" accent5="accent5" accent6="accent6" hlink="hlink" folHlink="folHlink"/>
    </a:extraClrScheme>
    <a:extraClrScheme>
      <a:clrScheme name="Presentation 7">
        <a:dk1>
          <a:srgbClr val="008080"/>
        </a:dk1>
        <a:lt1>
          <a:srgbClr val="FFFFFF"/>
        </a:lt1>
        <a:dk2>
          <a:srgbClr val="005A58"/>
        </a:dk2>
        <a:lt2>
          <a:srgbClr val="FFFF99"/>
        </a:lt2>
        <a:accent1>
          <a:srgbClr val="006462"/>
        </a:accent1>
        <a:accent2>
          <a:srgbClr val="6D6FC7"/>
        </a:accent2>
        <a:accent3>
          <a:srgbClr val="FFFFFF"/>
        </a:accent3>
        <a:accent4>
          <a:srgbClr val="006C6C"/>
        </a:accent4>
        <a:accent5>
          <a:srgbClr val="AAB8B7"/>
        </a:accent5>
        <a:accent6>
          <a:srgbClr val="6264B4"/>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Presentation 8">
        <a:dk1>
          <a:srgbClr val="800000"/>
        </a:dk1>
        <a:lt1>
          <a:srgbClr val="FFFFFF"/>
        </a:lt1>
        <a:dk2>
          <a:srgbClr val="5C1F00"/>
        </a:dk2>
        <a:lt2>
          <a:srgbClr val="DFD293"/>
        </a:lt2>
        <a:accent1>
          <a:srgbClr val="CC3300"/>
        </a:accent1>
        <a:accent2>
          <a:srgbClr val="BE7960"/>
        </a:accent2>
        <a:accent3>
          <a:srgbClr val="FFFFFF"/>
        </a:accent3>
        <a:accent4>
          <a:srgbClr val="6C0000"/>
        </a:accent4>
        <a:accent5>
          <a:srgbClr val="E2ADAA"/>
        </a:accent5>
        <a:accent6>
          <a:srgbClr val="AC6D56"/>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Presentation 9">
        <a:dk1>
          <a:srgbClr val="000099"/>
        </a:dk1>
        <a:lt1>
          <a:srgbClr val="FFFFFF"/>
        </a:lt1>
        <a:dk2>
          <a:srgbClr val="003366"/>
        </a:dk2>
        <a:lt2>
          <a:srgbClr val="CCFFFF"/>
        </a:lt2>
        <a:accent1>
          <a:srgbClr val="3366CC"/>
        </a:accent1>
        <a:accent2>
          <a:srgbClr val="00B000"/>
        </a:accent2>
        <a:accent3>
          <a:srgbClr val="FFFFFF"/>
        </a:accent3>
        <a:accent4>
          <a:srgbClr val="000082"/>
        </a:accent4>
        <a:accent5>
          <a:srgbClr val="ADB8E2"/>
        </a:accent5>
        <a:accent6>
          <a:srgbClr val="009F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Presentation 10">
        <a:dk1>
          <a:srgbClr val="000000"/>
        </a:dk1>
        <a:lt1>
          <a:srgbClr val="FFFFFF"/>
        </a:lt1>
        <a:dk2>
          <a:srgbClr val="336699"/>
        </a:dk2>
        <a:lt2>
          <a:srgbClr val="E3EBF1"/>
        </a:lt2>
        <a:accent1>
          <a:srgbClr val="003399"/>
        </a:accent1>
        <a:accent2>
          <a:srgbClr val="468A4B"/>
        </a:accent2>
        <a:accent3>
          <a:srgbClr val="FFFFFF"/>
        </a:accent3>
        <a:accent4>
          <a:srgbClr val="000000"/>
        </a:accent4>
        <a:accent5>
          <a:srgbClr val="AAADCA"/>
        </a:accent5>
        <a:accent6>
          <a:srgbClr val="3F7D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Presentation 11">
        <a:dk1>
          <a:srgbClr val="686B5D"/>
        </a:dk1>
        <a:lt1>
          <a:srgbClr val="FFFFFF"/>
        </a:lt1>
        <a:dk2>
          <a:srgbClr val="777777"/>
        </a:dk2>
        <a:lt2>
          <a:srgbClr val="D1D1CB"/>
        </a:lt2>
        <a:accent1>
          <a:srgbClr val="909082"/>
        </a:accent1>
        <a:accent2>
          <a:srgbClr val="809EA8"/>
        </a:accent2>
        <a:accent3>
          <a:srgbClr val="FFFFFF"/>
        </a:accent3>
        <a:accent4>
          <a:srgbClr val="585A4E"/>
        </a:accent4>
        <a:accent5>
          <a:srgbClr val="C6C6C1"/>
        </a:accent5>
        <a:accent6>
          <a:srgbClr val="738F98"/>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Presentation 12">
        <a:dk1>
          <a:srgbClr val="666699"/>
        </a:dk1>
        <a:lt1>
          <a:srgbClr val="FFFFFF"/>
        </a:lt1>
        <a:dk2>
          <a:srgbClr val="3E3E5C"/>
        </a:dk2>
        <a:lt2>
          <a:srgbClr val="FFFFFF"/>
        </a:lt2>
        <a:accent1>
          <a:srgbClr val="60597B"/>
        </a:accent1>
        <a:accent2>
          <a:srgbClr val="6666FF"/>
        </a:accent2>
        <a:accent3>
          <a:srgbClr val="FFFFFF"/>
        </a:accent3>
        <a:accent4>
          <a:srgbClr val="565682"/>
        </a:accent4>
        <a:accent5>
          <a:srgbClr val="B6B5BF"/>
        </a:accent5>
        <a:accent6>
          <a:srgbClr val="5C5CE7"/>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Presentation 13">
        <a:dk1>
          <a:srgbClr val="523E26"/>
        </a:dk1>
        <a:lt1>
          <a:srgbClr val="FFFFFF"/>
        </a:lt1>
        <a:dk2>
          <a:srgbClr val="2D2015"/>
        </a:dk2>
        <a:lt2>
          <a:srgbClr val="DFC08D"/>
        </a:lt2>
        <a:accent1>
          <a:srgbClr val="8C7B70"/>
        </a:accent1>
        <a:accent2>
          <a:srgbClr val="8F5F2F"/>
        </a:accent2>
        <a:accent3>
          <a:srgbClr val="FFFFFF"/>
        </a:accent3>
        <a:accent4>
          <a:srgbClr val="45341F"/>
        </a:accent4>
        <a:accent5>
          <a:srgbClr val="C5BFBB"/>
        </a:accent5>
        <a:accent6>
          <a:srgbClr val="81552A"/>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TotalTime>
  <Words>3328</Words>
  <Application>Microsoft Office PowerPoint</Application>
  <PresentationFormat>全屏显示(16:9)</PresentationFormat>
  <Paragraphs>229</Paragraphs>
  <Slides>36</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36</vt:i4>
      </vt:variant>
    </vt:vector>
  </HeadingPairs>
  <TitlesOfParts>
    <vt:vector size="43" baseType="lpstr">
      <vt:lpstr>等线</vt:lpstr>
      <vt:lpstr>微软雅黑</vt:lpstr>
      <vt:lpstr>Arial</vt:lpstr>
      <vt:lpstr>Calibri</vt:lpstr>
      <vt:lpstr>Wingdings</vt:lpstr>
      <vt:lpstr>2_Presentation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1584665881@qq.com</cp:lastModifiedBy>
  <cp:revision>260</cp:revision>
  <dcterms:created xsi:type="dcterms:W3CDTF">2019-12-29T11:13:00Z</dcterms:created>
  <dcterms:modified xsi:type="dcterms:W3CDTF">2021-10-21T03:14:24Z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