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8.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23.xml" ContentType="application/vnd.openxmlformats-officedocument.presentationml.tags+xml"/>
  <Override PartName="/ppt/tags/tag2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9.xml" ContentType="application/vnd.openxmlformats-officedocument.presentationml.notesSlide+xml"/>
  <Override PartName="/ppt/media/image34.jpg" ContentType="image/jpg"/>
  <Override PartName="/ppt/media/image35.jpg" ContentType="image/jpg"/>
  <Override PartName="/ppt/notesSlides/notesSlide30.xml" ContentType="application/vnd.openxmlformats-officedocument.presentationml.notesSlide+xml"/>
  <Override PartName="/ppt/media/image39.jpg" ContentType="image/jpg"/>
  <Override PartName="/ppt/tags/tag25.xml" ContentType="application/vnd.openxmlformats-officedocument.presentationml.tags+xml"/>
  <Override PartName="/ppt/tags/tag26.xml" ContentType="application/vnd.openxmlformats-officedocument.presentationml.tags+xml"/>
  <Override PartName="/ppt/notesSlides/notesSlide31.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ags/tag27.xml" ContentType="application/vnd.openxmlformats-officedocument.presentationml.tags+xml"/>
  <Override PartName="/ppt/notesSlides/notesSlide32.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1505" r:id="rId2"/>
    <p:sldId id="1497" r:id="rId3"/>
    <p:sldId id="1498" r:id="rId4"/>
    <p:sldId id="334" r:id="rId5"/>
    <p:sldId id="342" r:id="rId6"/>
    <p:sldId id="1449" r:id="rId7"/>
    <p:sldId id="1450" r:id="rId8"/>
    <p:sldId id="261" r:id="rId9"/>
    <p:sldId id="1461" r:id="rId10"/>
    <p:sldId id="1473" r:id="rId11"/>
    <p:sldId id="1474" r:id="rId12"/>
    <p:sldId id="1475" r:id="rId13"/>
    <p:sldId id="1476" r:id="rId14"/>
    <p:sldId id="1499" r:id="rId15"/>
    <p:sldId id="1453" r:id="rId16"/>
    <p:sldId id="1454" r:id="rId17"/>
    <p:sldId id="1469" r:id="rId18"/>
    <p:sldId id="1470" r:id="rId19"/>
    <p:sldId id="1471" r:id="rId20"/>
    <p:sldId id="1472" r:id="rId21"/>
    <p:sldId id="1495" r:id="rId22"/>
    <p:sldId id="1494" r:id="rId23"/>
    <p:sldId id="1462" r:id="rId24"/>
    <p:sldId id="1500" r:id="rId25"/>
    <p:sldId id="1477" r:id="rId26"/>
    <p:sldId id="1480" r:id="rId27"/>
    <p:sldId id="1503" r:id="rId28"/>
    <p:sldId id="1504" r:id="rId29"/>
    <p:sldId id="1478" r:id="rId30"/>
    <p:sldId id="1479" r:id="rId31"/>
    <p:sldId id="1501" r:id="rId32"/>
    <p:sldId id="1489" r:id="rId33"/>
    <p:sldId id="1488" r:id="rId34"/>
    <p:sldId id="1491" r:id="rId35"/>
    <p:sldId id="1492" r:id="rId36"/>
    <p:sldId id="1493" r:id="rId37"/>
    <p:sldId id="1436" r:id="rId38"/>
    <p:sldId id="1439" r:id="rId39"/>
    <p:sldId id="1440" r:id="rId40"/>
    <p:sldId id="1441" r:id="rId41"/>
    <p:sldId id="1442" r:id="rId42"/>
    <p:sldId id="1443" r:id="rId43"/>
    <p:sldId id="1444" r:id="rId44"/>
    <p:sldId id="1446" r:id="rId45"/>
    <p:sldId id="274"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56" userDrawn="1">
          <p15:clr>
            <a:srgbClr val="A4A3A4"/>
          </p15:clr>
        </p15:guide>
        <p15:guide id="2" pos="392" userDrawn="1">
          <p15:clr>
            <a:srgbClr val="A4A3A4"/>
          </p15:clr>
        </p15:guide>
        <p15:guide id="3" pos="7280" userDrawn="1">
          <p15:clr>
            <a:srgbClr val="A4A3A4"/>
          </p15:clr>
        </p15:guide>
        <p15:guide id="4" orient="horz" pos="4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P Tan" initials="YT" lastIdx="1" clrIdx="0">
    <p:extLst>
      <p:ext uri="{19B8F6BF-5375-455C-9EA6-DF929625EA0E}">
        <p15:presenceInfo xmlns:p15="http://schemas.microsoft.com/office/powerpoint/2012/main" userId="87ca5d87d8bd4dc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DBDBDB"/>
    <a:srgbClr val="F0B700"/>
    <a:srgbClr val="F6BB00"/>
    <a:srgbClr val="3A3A3A"/>
    <a:srgbClr val="FFFFFF"/>
    <a:srgbClr val="E3E3E3"/>
    <a:srgbClr val="FFC001"/>
    <a:srgbClr val="FAFAFA"/>
    <a:srgbClr val="E2A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39" autoAdjust="0"/>
    <p:restoredTop sz="94660" autoAdjust="0"/>
  </p:normalViewPr>
  <p:slideViewPr>
    <p:cSldViewPr snapToGrid="0" showGuides="1">
      <p:cViewPr varScale="1">
        <p:scale>
          <a:sx n="91" d="100"/>
          <a:sy n="91" d="100"/>
        </p:scale>
        <p:origin x="474" y="78"/>
      </p:cViewPr>
      <p:guideLst>
        <p:guide orient="horz" pos="4056"/>
        <p:guide pos="392"/>
        <p:guide pos="7280"/>
        <p:guide orient="horz" pos="448"/>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___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___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___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土建过程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2362964104023735"/>
          <c:y val="0.16003835123668397"/>
          <c:w val="0.84906092291427848"/>
          <c:h val="0.66623750312314056"/>
        </c:manualLayout>
      </c:layout>
      <c:lineChart>
        <c:grouping val="standard"/>
        <c:varyColors val="0"/>
        <c:ser>
          <c:idx val="0"/>
          <c:order val="0"/>
          <c:tx>
            <c:strRef>
              <c:f>Sheet1!$B$1</c:f>
              <c:strCache>
                <c:ptCount val="1"/>
                <c:pt idx="0">
                  <c:v>实测实量</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0.89359826623758254</c:v>
                </c:pt>
                <c:pt idx="1">
                  <c:v>0.9036769799747113</c:v>
                </c:pt>
                <c:pt idx="2">
                  <c:v>0.90464130782755725</c:v>
                </c:pt>
                <c:pt idx="3">
                  <c:v>0.91248260816557392</c:v>
                </c:pt>
              </c:numCache>
            </c:numRef>
          </c:val>
          <c:smooth val="0"/>
          <c:extLst>
            <c:ext xmlns:c16="http://schemas.microsoft.com/office/drawing/2014/chart" uri="{C3380CC4-5D6E-409C-BE32-E72D297353CC}">
              <c16:uniqueId val="{00000000-49A4-4BC2-BE28-77353C1E691C}"/>
            </c:ext>
          </c:extLst>
        </c:ser>
        <c:ser>
          <c:idx val="1"/>
          <c:order val="1"/>
          <c:tx>
            <c:strRef>
              <c:f>Sheet1!$C$1</c:f>
              <c:strCache>
                <c:ptCount val="1"/>
                <c:pt idx="0">
                  <c:v>质量风险</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0.00%</c:formatCode>
                <c:ptCount val="4"/>
                <c:pt idx="0">
                  <c:v>0.85990106086813189</c:v>
                </c:pt>
                <c:pt idx="1">
                  <c:v>0.86591933448236147</c:v>
                </c:pt>
                <c:pt idx="2">
                  <c:v>0.85895075559069589</c:v>
                </c:pt>
                <c:pt idx="3">
                  <c:v>0.86706099651359592</c:v>
                </c:pt>
              </c:numCache>
            </c:numRef>
          </c:val>
          <c:smooth val="0"/>
          <c:extLst>
            <c:ext xmlns:c16="http://schemas.microsoft.com/office/drawing/2014/chart" uri="{C3380CC4-5D6E-409C-BE32-E72D297353CC}">
              <c16:uniqueId val="{00000001-49A4-4BC2-BE28-77353C1E691C}"/>
            </c:ext>
          </c:extLst>
        </c:ser>
        <c:ser>
          <c:idx val="2"/>
          <c:order val="2"/>
          <c:tx>
            <c:strRef>
              <c:f>Sheet1!$D$1</c:f>
              <c:strCache>
                <c:ptCount val="1"/>
                <c:pt idx="0">
                  <c:v>安全文明</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Sheet1!$D$2:$D$5</c:f>
              <c:numCache>
                <c:formatCode>0.00%</c:formatCode>
                <c:ptCount val="4"/>
                <c:pt idx="0">
                  <c:v>0.88877426450272212</c:v>
                </c:pt>
                <c:pt idx="1">
                  <c:v>0.8827501567493935</c:v>
                </c:pt>
                <c:pt idx="2">
                  <c:v>0.88689025021406176</c:v>
                </c:pt>
                <c:pt idx="3">
                  <c:v>0.88679667611632274</c:v>
                </c:pt>
              </c:numCache>
            </c:numRef>
          </c:val>
          <c:smooth val="0"/>
          <c:extLst>
            <c:ext xmlns:c16="http://schemas.microsoft.com/office/drawing/2014/chart" uri="{C3380CC4-5D6E-409C-BE32-E72D297353CC}">
              <c16:uniqueId val="{00000002-49A4-4BC2-BE28-77353C1E691C}"/>
            </c:ext>
          </c:extLst>
        </c:ser>
        <c:ser>
          <c:idx val="3"/>
          <c:order val="3"/>
          <c:tx>
            <c:strRef>
              <c:f>Sheet1!$E$1</c:f>
              <c:strCache>
                <c:ptCount val="1"/>
                <c:pt idx="0">
                  <c:v>管理行为</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Sheet1!$E$2:$E$5</c:f>
              <c:numCache>
                <c:formatCode>0.00%</c:formatCode>
                <c:ptCount val="4"/>
                <c:pt idx="0">
                  <c:v>0.89447674418604617</c:v>
                </c:pt>
                <c:pt idx="1">
                  <c:v>0.88732312808164249</c:v>
                </c:pt>
              </c:numCache>
            </c:numRef>
          </c:val>
          <c:smooth val="0"/>
          <c:extLst>
            <c:ext xmlns:c16="http://schemas.microsoft.com/office/drawing/2014/chart" uri="{C3380CC4-5D6E-409C-BE32-E72D297353CC}">
              <c16:uniqueId val="{00000003-49A4-4BC2-BE28-77353C1E691C}"/>
            </c:ext>
          </c:extLst>
        </c:ser>
        <c:ser>
          <c:idx val="4"/>
          <c:order val="4"/>
          <c:tx>
            <c:strRef>
              <c:f>Sheet1!$F$1</c:f>
              <c:strCache>
                <c:ptCount val="1"/>
                <c:pt idx="0">
                  <c:v>季度综合</c:v>
                </c:pt>
              </c:strCache>
            </c:strRef>
          </c:tx>
          <c:spPr>
            <a:ln w="28575" cap="rnd">
              <a:solidFill>
                <a:srgbClr val="FF0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Sheet1!$F$2:$F$5</c:f>
              <c:numCache>
                <c:formatCode>0.00%</c:formatCode>
                <c:ptCount val="4"/>
                <c:pt idx="0">
                  <c:v>0.87919850764025365</c:v>
                </c:pt>
                <c:pt idx="1">
                  <c:v>0.88357086453805467</c:v>
                </c:pt>
                <c:pt idx="2">
                  <c:v>0.88053034779827088</c:v>
                </c:pt>
                <c:pt idx="3">
                  <c:v>0.88690569651233309</c:v>
                </c:pt>
              </c:numCache>
            </c:numRef>
          </c:val>
          <c:smooth val="0"/>
          <c:extLst>
            <c:ext xmlns:c16="http://schemas.microsoft.com/office/drawing/2014/chart" uri="{C3380CC4-5D6E-409C-BE32-E72D297353CC}">
              <c16:uniqueId val="{00000004-49A4-4BC2-BE28-77353C1E691C}"/>
            </c:ext>
          </c:extLst>
        </c:ser>
        <c:dLbls>
          <c:showLegendKey val="0"/>
          <c:showVal val="0"/>
          <c:showCatName val="0"/>
          <c:showSerName val="0"/>
          <c:showPercent val="0"/>
          <c:showBubbleSize val="0"/>
        </c:dLbls>
        <c:smooth val="0"/>
        <c:axId val="1916877904"/>
        <c:axId val="1916872464"/>
      </c:lineChart>
      <c:catAx>
        <c:axId val="191687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2464"/>
        <c:crosses val="autoZero"/>
        <c:auto val="1"/>
        <c:lblAlgn val="ctr"/>
        <c:lblOffset val="100"/>
        <c:noMultiLvlLbl val="0"/>
      </c:catAx>
      <c:valAx>
        <c:axId val="1916872464"/>
        <c:scaling>
          <c:orientation val="minMax"/>
          <c:min val="0.85000000000000009"/>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7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legend>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毛坯项目各区域得分</a:t>
            </a:r>
          </a:p>
        </c:rich>
      </c:tx>
      <c:layout>
        <c:manualLayout>
          <c:xMode val="edge"/>
          <c:yMode val="edge"/>
          <c:x val="0.34566921279695878"/>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2659618701490699"/>
          <c:y val="3.9050767800761402E-2"/>
          <c:w val="0.84162252063570298"/>
          <c:h val="0.79916820621238505"/>
        </c:manualLayout>
      </c:layout>
      <c:barChart>
        <c:barDir val="col"/>
        <c:grouping val="clustered"/>
        <c:varyColors val="0"/>
        <c:ser>
          <c:idx val="0"/>
          <c:order val="0"/>
          <c:tx>
            <c:strRef>
              <c:f>Sheet1!$B$1</c:f>
              <c:strCache>
                <c:ptCount val="1"/>
                <c:pt idx="0">
                  <c:v>毛坯交付</c:v>
                </c:pt>
              </c:strCache>
            </c:strRef>
          </c:tx>
          <c:spPr>
            <a:solidFill>
              <a:srgbClr val="F0B700"/>
            </a:solidFill>
            <a:ln>
              <a:noFill/>
            </a:ln>
            <a:effectLst/>
          </c:spPr>
          <c:invertIfNegative val="0"/>
          <c:dLbls>
            <c:dLbl>
              <c:idx val="0"/>
              <c:layout>
                <c:manualLayout>
                  <c:x val="2.143481983527594E-3"/>
                  <c:y val="1.0126084368089811E-2"/>
                </c:manualLayout>
              </c:layout>
              <c:tx>
                <c:rich>
                  <a:bodyPr/>
                  <a:lstStyle/>
                  <a:p>
                    <a:fld id="{F6A783CD-7A2A-4929-9642-A2009D139087}"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751-408F-A604-2AC5CA78FD3C}"/>
                </c:ext>
              </c:extLst>
            </c:dLbl>
            <c:dLbl>
              <c:idx val="1"/>
              <c:layout>
                <c:manualLayout>
                  <c:x val="4.2869639670551881E-3"/>
                  <c:y val="1.3501445824119686E-2"/>
                </c:manualLayout>
              </c:layout>
              <c:tx>
                <c:rich>
                  <a:bodyPr/>
                  <a:lstStyle/>
                  <a:p>
                    <a:fld id="{E5140D32-92B3-466A-9C45-0A2B301CD179}"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751-408F-A604-2AC5CA78FD3C}"/>
                </c:ext>
              </c:extLst>
            </c:dLbl>
            <c:dLbl>
              <c:idx val="2"/>
              <c:layout>
                <c:manualLayout>
                  <c:x val="-2.9315069741646087E-3"/>
                  <c:y val="1.4675114815444803E-2"/>
                </c:manualLayout>
              </c:layout>
              <c:tx>
                <c:rich>
                  <a:bodyPr/>
                  <a:lstStyle/>
                  <a:p>
                    <a:fld id="{3CFB3F4B-890E-4989-B32C-BE5B84E43D14}"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751-408F-A604-2AC5CA78FD3C}"/>
                </c:ext>
              </c:extLst>
            </c:dLbl>
            <c:dLbl>
              <c:idx val="3"/>
              <c:layout>
                <c:manualLayout>
                  <c:x val="-3.4412168631608757E-3"/>
                  <c:y val="2.7877296308895763E-3"/>
                </c:manualLayout>
              </c:layout>
              <c:tx>
                <c:rich>
                  <a:bodyPr/>
                  <a:lstStyle/>
                  <a:p>
                    <a:fld id="{8CE305B1-42EE-4B81-87A4-EDD8612BCF1F}"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9CE-4AAE-AD69-51A939615C24}"/>
                </c:ext>
              </c:extLst>
            </c:dLbl>
            <c:dLbl>
              <c:idx val="4"/>
              <c:layout>
                <c:manualLayout>
                  <c:x val="0"/>
                  <c:y val="6.7507229120598432E-3"/>
                </c:manualLayout>
              </c:layout>
              <c:tx>
                <c:rich>
                  <a:bodyPr/>
                  <a:lstStyle/>
                  <a:p>
                    <a:fld id="{2B2DC81B-6E42-45FB-8611-B2A11D8E08F6}"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9CE-4AAE-AD69-51A939615C24}"/>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XX区域</c:v>
                </c:pt>
                <c:pt idx="1">
                  <c:v>XX区域</c:v>
                </c:pt>
                <c:pt idx="2">
                  <c:v>XX区域</c:v>
                </c:pt>
                <c:pt idx="3">
                  <c:v>XX区域</c:v>
                </c:pt>
                <c:pt idx="4">
                  <c:v>XX区域</c:v>
                </c:pt>
              </c:strCache>
            </c:strRef>
          </c:cat>
          <c:val>
            <c:numRef>
              <c:f>Sheet1!$B$2:$B$6</c:f>
              <c:numCache>
                <c:formatCode>0.00%</c:formatCode>
                <c:ptCount val="5"/>
                <c:pt idx="0">
                  <c:v>0.8</c:v>
                </c:pt>
                <c:pt idx="1">
                  <c:v>0.78580000000000005</c:v>
                </c:pt>
                <c:pt idx="2">
                  <c:v>0.78290000000000004</c:v>
                </c:pt>
                <c:pt idx="3">
                  <c:v>0.78</c:v>
                </c:pt>
                <c:pt idx="4">
                  <c:v>0.76910000000000001</c:v>
                </c:pt>
              </c:numCache>
            </c:numRef>
          </c:val>
          <c:extLst>
            <c:ext xmlns:c16="http://schemas.microsoft.com/office/drawing/2014/chart" uri="{C3380CC4-5D6E-409C-BE32-E72D297353CC}">
              <c16:uniqueId val="{00000004-5751-408F-A604-2AC5CA78FD3C}"/>
            </c:ext>
          </c:extLst>
        </c:ser>
        <c:dLbls>
          <c:showLegendKey val="0"/>
          <c:showVal val="0"/>
          <c:showCatName val="0"/>
          <c:showSerName val="0"/>
          <c:showPercent val="0"/>
          <c:showBubbleSize val="0"/>
        </c:dLbls>
        <c:gapWidth val="150"/>
        <c:axId val="1916871376"/>
        <c:axId val="1916871920"/>
      </c:barChart>
      <c:catAx>
        <c:axId val="1916871376"/>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1920"/>
        <c:crosses val="autoZero"/>
        <c:auto val="1"/>
        <c:lblAlgn val="ctr"/>
        <c:lblOffset val="100"/>
        <c:noMultiLvlLbl val="0"/>
      </c:catAx>
      <c:valAx>
        <c:axId val="1916871920"/>
        <c:scaling>
          <c:orientation val="minMax"/>
          <c:max val="0.82000000000000006"/>
          <c:min val="0.7500000000000001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1376"/>
        <c:crosses val="autoZero"/>
        <c:crossBetween val="between"/>
      </c:valAx>
      <c:spPr>
        <a:noFill/>
        <a:ln>
          <a:noFill/>
        </a:ln>
        <a:effectLst/>
      </c:spPr>
    </c:plotArea>
    <c:plotVisOnly val="1"/>
    <c:dispBlanksAs val="gap"/>
    <c:showDLblsOverMax val="0"/>
  </c:chart>
  <c:spPr>
    <a:noFill/>
    <a:ln w="12700">
      <a:solidFill>
        <a:schemeClr val="bg1"/>
      </a:solid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精装修项目各区域得分</a:t>
            </a:r>
          </a:p>
        </c:rich>
      </c:tx>
      <c:layout>
        <c:manualLayout>
          <c:xMode val="edge"/>
          <c:yMode val="edge"/>
          <c:x val="0.31566046502757239"/>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3302668601313869"/>
          <c:y val="3.9050805834325561E-2"/>
          <c:w val="0.84162252063570298"/>
          <c:h val="0.79916820621238505"/>
        </c:manualLayout>
      </c:layout>
      <c:barChart>
        <c:barDir val="col"/>
        <c:grouping val="clustered"/>
        <c:varyColors val="0"/>
        <c:ser>
          <c:idx val="0"/>
          <c:order val="0"/>
          <c:tx>
            <c:strRef>
              <c:f>Sheet1!$B$1</c:f>
              <c:strCache>
                <c:ptCount val="1"/>
                <c:pt idx="0">
                  <c:v>质量风险</c:v>
                </c:pt>
              </c:strCache>
            </c:strRef>
          </c:tx>
          <c:spPr>
            <a:solidFill>
              <a:srgbClr val="F0B700"/>
            </a:solidFill>
            <a:ln>
              <a:noFill/>
            </a:ln>
            <a:effectLst/>
          </c:spPr>
          <c:invertIfNegative val="0"/>
          <c:dLbls>
            <c:dLbl>
              <c:idx val="0"/>
              <c:layout>
                <c:manualLayout>
                  <c:x val="4.2869639670551881E-3"/>
                  <c:y val="3.3753614560299372E-3"/>
                </c:manualLayout>
              </c:layout>
              <c:tx>
                <c:rich>
                  <a:bodyPr/>
                  <a:lstStyle/>
                  <a:p>
                    <a:fld id="{267708B4-6C73-4BED-9B67-640BCB333E7F}"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2CE-43A7-9951-980A25777ECA}"/>
                </c:ext>
              </c:extLst>
            </c:dLbl>
            <c:dLbl>
              <c:idx val="2"/>
              <c:layout>
                <c:manualLayout>
                  <c:x val="-7.8593431477984706E-17"/>
                  <c:y val="2.0252168736179622E-2"/>
                </c:manualLayout>
              </c:layout>
              <c:tx>
                <c:rich>
                  <a:bodyPr/>
                  <a:lstStyle/>
                  <a:p>
                    <a:fld id="{169D5947-AD5D-4E5C-A8D7-9BB7ED7F37F1}"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2CE-43A7-9951-980A25777ECA}"/>
                </c:ext>
              </c:extLst>
            </c:dLbl>
            <c:dLbl>
              <c:idx val="3"/>
              <c:layout>
                <c:manualLayout>
                  <c:x val="-1.2977348796333599E-3"/>
                  <c:y val="1.2913813998979387E-2"/>
                </c:manualLayout>
              </c:layout>
              <c:tx>
                <c:rich>
                  <a:bodyPr/>
                  <a:lstStyle/>
                  <a:p>
                    <a:fld id="{FECF162D-D06A-4C01-BB1D-29490B28CAA9}"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F02-4B78-B62F-731CE2846EB9}"/>
                </c:ext>
              </c:extLst>
            </c:dLbl>
            <c:dLbl>
              <c:idx val="4"/>
              <c:layout>
                <c:manualLayout>
                  <c:x val="-1.8423818371800958E-3"/>
                  <c:y val="1.4529469297499575E-2"/>
                </c:manualLayout>
              </c:layout>
              <c:tx>
                <c:rich>
                  <a:bodyPr/>
                  <a:lstStyle/>
                  <a:p>
                    <a:fld id="{2B0DE4BA-161C-4837-BEEA-B76575BA3C74}"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F02-4B78-B62F-731CE2846EB9}"/>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XX区域</c:v>
                </c:pt>
                <c:pt idx="1">
                  <c:v>XX区域</c:v>
                </c:pt>
                <c:pt idx="2">
                  <c:v>XX区域</c:v>
                </c:pt>
                <c:pt idx="3">
                  <c:v>XX区域</c:v>
                </c:pt>
                <c:pt idx="4">
                  <c:v>XX区域</c:v>
                </c:pt>
              </c:strCache>
            </c:strRef>
          </c:cat>
          <c:val>
            <c:numRef>
              <c:f>Sheet1!$B$2:$B$6</c:f>
              <c:numCache>
                <c:formatCode>0.00%</c:formatCode>
                <c:ptCount val="5"/>
                <c:pt idx="0">
                  <c:v>0.8054</c:v>
                </c:pt>
                <c:pt idx="1">
                  <c:v>0.80189999999999995</c:v>
                </c:pt>
                <c:pt idx="2">
                  <c:v>0.79600000000000004</c:v>
                </c:pt>
                <c:pt idx="3">
                  <c:v>0.78580000000000005</c:v>
                </c:pt>
                <c:pt idx="4">
                  <c:v>0.76329999999999998</c:v>
                </c:pt>
              </c:numCache>
            </c:numRef>
          </c:val>
          <c:extLst>
            <c:ext xmlns:c16="http://schemas.microsoft.com/office/drawing/2014/chart" uri="{C3380CC4-5D6E-409C-BE32-E72D297353CC}">
              <c16:uniqueId val="{00000006-12CE-43A7-9951-980A25777ECA}"/>
            </c:ext>
          </c:extLst>
        </c:ser>
        <c:dLbls>
          <c:showLegendKey val="0"/>
          <c:showVal val="0"/>
          <c:showCatName val="0"/>
          <c:showSerName val="0"/>
          <c:showPercent val="0"/>
          <c:showBubbleSize val="0"/>
        </c:dLbls>
        <c:gapWidth val="195"/>
        <c:axId val="1916882800"/>
        <c:axId val="1916883888"/>
      </c:barChart>
      <c:catAx>
        <c:axId val="1916882800"/>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3888"/>
        <c:crosses val="autoZero"/>
        <c:auto val="1"/>
        <c:lblAlgn val="ctr"/>
        <c:lblOffset val="100"/>
        <c:noMultiLvlLbl val="0"/>
      </c:catAx>
      <c:valAx>
        <c:axId val="1916883888"/>
        <c:scaling>
          <c:orientation val="minMax"/>
          <c:max val="0.82000000000000006"/>
          <c:min val="0.75000000000000011"/>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2800"/>
        <c:crosses val="autoZero"/>
        <c:crossBetween val="between"/>
      </c:valAx>
      <c:spPr>
        <a:noFill/>
        <a:ln>
          <a:noFill/>
        </a:ln>
        <a:effectLst/>
      </c:spPr>
    </c:plotArea>
    <c:plotVisOnly val="1"/>
    <c:dispBlanksAs val="gap"/>
    <c:showDLblsOverMax val="0"/>
  </c:chart>
  <c:spPr>
    <a:noFill/>
    <a:ln w="12700">
      <a:solidFill>
        <a:schemeClr val="bg1"/>
      </a:solid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毛坯项目交付城市公司均值</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barChart>
        <c:barDir val="col"/>
        <c:grouping val="clustered"/>
        <c:varyColors val="0"/>
        <c:ser>
          <c:idx val="0"/>
          <c:order val="0"/>
          <c:tx>
            <c:strRef>
              <c:f>Sheet1!$B$1</c:f>
              <c:strCache>
                <c:ptCount val="1"/>
                <c:pt idx="0">
                  <c:v>城市均值</c:v>
                </c:pt>
              </c:strCache>
            </c:strRef>
          </c:tx>
          <c:spPr>
            <a:solidFill>
              <a:schemeClr val="accent1"/>
            </a:solidFill>
            <a:ln>
              <a:noFill/>
            </a:ln>
            <a:effectLst/>
          </c:spPr>
          <c:invertIfNegative val="0"/>
          <c:dPt>
            <c:idx val="20"/>
            <c:invertIfNegative val="0"/>
            <c:bubble3D val="0"/>
            <c:spPr>
              <a:solidFill>
                <a:srgbClr val="FF0000"/>
              </a:solidFill>
              <a:ln>
                <a:noFill/>
              </a:ln>
              <a:effectLst/>
            </c:spPr>
            <c:extLst>
              <c:ext xmlns:c16="http://schemas.microsoft.com/office/drawing/2014/chart" uri="{C3380CC4-5D6E-409C-BE32-E72D297353CC}">
                <c16:uniqueId val="{00000001-BF82-40A0-9350-8A8E32EC2CA7}"/>
              </c:ext>
            </c:extLst>
          </c:dPt>
          <c:dPt>
            <c:idx val="21"/>
            <c:invertIfNegative val="0"/>
            <c:bubble3D val="0"/>
            <c:spPr>
              <a:solidFill>
                <a:srgbClr val="FF0000"/>
              </a:solidFill>
              <a:ln>
                <a:noFill/>
              </a:ln>
              <a:effectLst/>
            </c:spPr>
            <c:extLst>
              <c:ext xmlns:c16="http://schemas.microsoft.com/office/drawing/2014/chart" uri="{C3380CC4-5D6E-409C-BE32-E72D297353CC}">
                <c16:uniqueId val="{00000003-BF82-40A0-9350-8A8E32EC2CA7}"/>
              </c:ext>
            </c:extLst>
          </c:dPt>
          <c:dPt>
            <c:idx val="22"/>
            <c:invertIfNegative val="0"/>
            <c:bubble3D val="0"/>
            <c:spPr>
              <a:solidFill>
                <a:srgbClr val="FF0000"/>
              </a:solidFill>
              <a:ln>
                <a:noFill/>
              </a:ln>
              <a:effectLst/>
            </c:spPr>
            <c:extLst>
              <c:ext xmlns:c16="http://schemas.microsoft.com/office/drawing/2014/chart" uri="{C3380CC4-5D6E-409C-BE32-E72D297353CC}">
                <c16:uniqueId val="{00000005-BF82-40A0-9350-8A8E32EC2CA7}"/>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XX公司</c:v>
                </c:pt>
                <c:pt idx="1">
                  <c:v>XX公司</c:v>
                </c:pt>
                <c:pt idx="2">
                  <c:v>XX公司</c:v>
                </c:pt>
                <c:pt idx="3">
                  <c:v>XX公司</c:v>
                </c:pt>
                <c:pt idx="4">
                  <c:v>XX公司</c:v>
                </c:pt>
                <c:pt idx="5">
                  <c:v>XX公司</c:v>
                </c:pt>
                <c:pt idx="6">
                  <c:v>XX公司</c:v>
                </c:pt>
                <c:pt idx="7">
                  <c:v>XX公司</c:v>
                </c:pt>
                <c:pt idx="8">
                  <c:v>XX公司</c:v>
                </c:pt>
                <c:pt idx="9">
                  <c:v>XX公司</c:v>
                </c:pt>
                <c:pt idx="10">
                  <c:v>XX公司</c:v>
                </c:pt>
                <c:pt idx="11">
                  <c:v>XX公司</c:v>
                </c:pt>
                <c:pt idx="12">
                  <c:v>XX公司</c:v>
                </c:pt>
                <c:pt idx="13">
                  <c:v>XX公司</c:v>
                </c:pt>
                <c:pt idx="14">
                  <c:v>XX公司</c:v>
                </c:pt>
                <c:pt idx="15">
                  <c:v>XX公司</c:v>
                </c:pt>
                <c:pt idx="16">
                  <c:v>XX公司</c:v>
                </c:pt>
                <c:pt idx="17">
                  <c:v>XX公司</c:v>
                </c:pt>
                <c:pt idx="18">
                  <c:v>XX公司</c:v>
                </c:pt>
                <c:pt idx="19">
                  <c:v>XX公司</c:v>
                </c:pt>
                <c:pt idx="20">
                  <c:v>XX公司</c:v>
                </c:pt>
                <c:pt idx="21">
                  <c:v>XX公司</c:v>
                </c:pt>
                <c:pt idx="22">
                  <c:v>XX公司</c:v>
                </c:pt>
              </c:strCache>
            </c:strRef>
          </c:cat>
          <c:val>
            <c:numRef>
              <c:f>Sheet1!$B$2:$B$24</c:f>
              <c:numCache>
                <c:formatCode>0.00%</c:formatCode>
                <c:ptCount val="23"/>
                <c:pt idx="0">
                  <c:v>0.82818990678052584</c:v>
                </c:pt>
                <c:pt idx="1">
                  <c:v>0.82029498926004718</c:v>
                </c:pt>
                <c:pt idx="2">
                  <c:v>0.82022593534080301</c:v>
                </c:pt>
                <c:pt idx="3">
                  <c:v>0.81359991115919694</c:v>
                </c:pt>
                <c:pt idx="4">
                  <c:v>0.81124684346096665</c:v>
                </c:pt>
                <c:pt idx="5">
                  <c:v>0.81063956545720028</c:v>
                </c:pt>
                <c:pt idx="6">
                  <c:v>0.80744546500231129</c:v>
                </c:pt>
                <c:pt idx="7">
                  <c:v>0.80552254919201038</c:v>
                </c:pt>
                <c:pt idx="8">
                  <c:v>0.80124480230340878</c:v>
                </c:pt>
                <c:pt idx="9">
                  <c:v>0.80052281711963935</c:v>
                </c:pt>
                <c:pt idx="10">
                  <c:v>0.80040681612073705</c:v>
                </c:pt>
                <c:pt idx="11">
                  <c:v>0.79932515555416561</c:v>
                </c:pt>
                <c:pt idx="12">
                  <c:v>0.79884928841863212</c:v>
                </c:pt>
                <c:pt idx="13">
                  <c:v>0.79421413661297846</c:v>
                </c:pt>
                <c:pt idx="14">
                  <c:v>0.79198951568621201</c:v>
                </c:pt>
                <c:pt idx="15">
                  <c:v>0.78992362332568533</c:v>
                </c:pt>
                <c:pt idx="16">
                  <c:v>0.78832139278665281</c:v>
                </c:pt>
                <c:pt idx="17">
                  <c:v>0.78342055326890669</c:v>
                </c:pt>
                <c:pt idx="18">
                  <c:v>0.77724154460517703</c:v>
                </c:pt>
                <c:pt idx="19">
                  <c:v>0.77662926874745886</c:v>
                </c:pt>
                <c:pt idx="20">
                  <c:v>0.76895764007631628</c:v>
                </c:pt>
                <c:pt idx="21">
                  <c:v>0.74715482876866146</c:v>
                </c:pt>
                <c:pt idx="22">
                  <c:v>0.71698234767490698</c:v>
                </c:pt>
              </c:numCache>
            </c:numRef>
          </c:val>
          <c:extLst>
            <c:ext xmlns:c16="http://schemas.microsoft.com/office/drawing/2014/chart" uri="{C3380CC4-5D6E-409C-BE32-E72D297353CC}">
              <c16:uniqueId val="{00000006-BF82-40A0-9350-8A8E32EC2CA7}"/>
            </c:ext>
          </c:extLst>
        </c:ser>
        <c:dLbls>
          <c:showLegendKey val="0"/>
          <c:showVal val="0"/>
          <c:showCatName val="0"/>
          <c:showSerName val="0"/>
          <c:showPercent val="0"/>
          <c:showBubbleSize val="0"/>
        </c:dLbls>
        <c:gapWidth val="219"/>
        <c:overlap val="-27"/>
        <c:axId val="1916899120"/>
        <c:axId val="1916887696"/>
      </c:barChart>
      <c:catAx>
        <c:axId val="1916899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7696"/>
        <c:crosses val="autoZero"/>
        <c:auto val="1"/>
        <c:lblAlgn val="ctr"/>
        <c:lblOffset val="100"/>
        <c:noMultiLvlLbl val="0"/>
      </c:catAx>
      <c:valAx>
        <c:axId val="19168876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912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精装修交付项目城市公司均值</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barChart>
        <c:barDir val="col"/>
        <c:grouping val="clustered"/>
        <c:varyColors val="0"/>
        <c:ser>
          <c:idx val="0"/>
          <c:order val="0"/>
          <c:tx>
            <c:strRef>
              <c:f>Sheet1!$B$1</c:f>
              <c:strCache>
                <c:ptCount val="1"/>
                <c:pt idx="0">
                  <c:v>成绩</c:v>
                </c:pt>
              </c:strCache>
            </c:strRef>
          </c:tx>
          <c:spPr>
            <a:solidFill>
              <a:schemeClr val="accent1"/>
            </a:solidFill>
            <a:ln>
              <a:noFill/>
            </a:ln>
            <a:effectLst/>
          </c:spPr>
          <c:invertIfNegative val="0"/>
          <c:dPt>
            <c:idx val="20"/>
            <c:invertIfNegative val="0"/>
            <c:bubble3D val="0"/>
            <c:spPr>
              <a:solidFill>
                <a:srgbClr val="FF0000"/>
              </a:solidFill>
              <a:ln>
                <a:noFill/>
              </a:ln>
              <a:effectLst/>
            </c:spPr>
            <c:extLst>
              <c:ext xmlns:c16="http://schemas.microsoft.com/office/drawing/2014/chart" uri="{C3380CC4-5D6E-409C-BE32-E72D297353CC}">
                <c16:uniqueId val="{00000001-4123-4E29-BDD9-ABCD01D4C12D}"/>
              </c:ext>
            </c:extLst>
          </c:dPt>
          <c:dPt>
            <c:idx val="21"/>
            <c:invertIfNegative val="0"/>
            <c:bubble3D val="0"/>
            <c:spPr>
              <a:solidFill>
                <a:srgbClr val="FF0000"/>
              </a:solidFill>
              <a:ln>
                <a:noFill/>
              </a:ln>
              <a:effectLst/>
            </c:spPr>
            <c:extLst>
              <c:ext xmlns:c16="http://schemas.microsoft.com/office/drawing/2014/chart" uri="{C3380CC4-5D6E-409C-BE32-E72D297353CC}">
                <c16:uniqueId val="{00000003-4123-4E29-BDD9-ABCD01D4C12D}"/>
              </c:ext>
            </c:extLst>
          </c:dPt>
          <c:dPt>
            <c:idx val="22"/>
            <c:invertIfNegative val="0"/>
            <c:bubble3D val="0"/>
            <c:spPr>
              <a:solidFill>
                <a:srgbClr val="FF0000"/>
              </a:solidFill>
              <a:ln>
                <a:noFill/>
              </a:ln>
              <a:effectLst/>
            </c:spPr>
            <c:extLst>
              <c:ext xmlns:c16="http://schemas.microsoft.com/office/drawing/2014/chart" uri="{C3380CC4-5D6E-409C-BE32-E72D297353CC}">
                <c16:uniqueId val="{00000005-4123-4E29-BDD9-ABCD01D4C12D}"/>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XX公司</c:v>
                </c:pt>
                <c:pt idx="1">
                  <c:v>XX公司</c:v>
                </c:pt>
                <c:pt idx="2">
                  <c:v>XX公司</c:v>
                </c:pt>
                <c:pt idx="3">
                  <c:v>XX公司</c:v>
                </c:pt>
                <c:pt idx="4">
                  <c:v>XX公司</c:v>
                </c:pt>
                <c:pt idx="5">
                  <c:v>XX公司</c:v>
                </c:pt>
                <c:pt idx="6">
                  <c:v>XX公司</c:v>
                </c:pt>
                <c:pt idx="7">
                  <c:v>XX公司</c:v>
                </c:pt>
                <c:pt idx="8">
                  <c:v>XX公司</c:v>
                </c:pt>
                <c:pt idx="9">
                  <c:v>XX公司</c:v>
                </c:pt>
                <c:pt idx="10">
                  <c:v>XX公司</c:v>
                </c:pt>
                <c:pt idx="11">
                  <c:v>XX公司</c:v>
                </c:pt>
                <c:pt idx="12">
                  <c:v>XX公司</c:v>
                </c:pt>
                <c:pt idx="13">
                  <c:v>XX公司</c:v>
                </c:pt>
                <c:pt idx="14">
                  <c:v>XX公司</c:v>
                </c:pt>
                <c:pt idx="15">
                  <c:v>XX公司</c:v>
                </c:pt>
                <c:pt idx="16">
                  <c:v>XX公司</c:v>
                </c:pt>
                <c:pt idx="17">
                  <c:v>XX公司</c:v>
                </c:pt>
                <c:pt idx="18">
                  <c:v>XX公司</c:v>
                </c:pt>
                <c:pt idx="19">
                  <c:v>XX公司</c:v>
                </c:pt>
                <c:pt idx="20">
                  <c:v>XX公司</c:v>
                </c:pt>
                <c:pt idx="21">
                  <c:v>XX公司</c:v>
                </c:pt>
                <c:pt idx="22">
                  <c:v>XX公司</c:v>
                </c:pt>
              </c:strCache>
            </c:strRef>
          </c:cat>
          <c:val>
            <c:numRef>
              <c:f>Sheet1!$B$2:$B$24</c:f>
              <c:numCache>
                <c:formatCode>0.00%</c:formatCode>
                <c:ptCount val="23"/>
                <c:pt idx="0">
                  <c:v>0.82818990678052584</c:v>
                </c:pt>
                <c:pt idx="1">
                  <c:v>0.82029498926004718</c:v>
                </c:pt>
                <c:pt idx="2">
                  <c:v>0.82022593534080301</c:v>
                </c:pt>
                <c:pt idx="3">
                  <c:v>0.81359991115919694</c:v>
                </c:pt>
                <c:pt idx="4">
                  <c:v>0.81124684346096665</c:v>
                </c:pt>
                <c:pt idx="5">
                  <c:v>0.81063956545720028</c:v>
                </c:pt>
                <c:pt idx="6">
                  <c:v>0.80744546500231129</c:v>
                </c:pt>
                <c:pt idx="7">
                  <c:v>0.80552254919201038</c:v>
                </c:pt>
                <c:pt idx="8">
                  <c:v>0.80124480230340878</c:v>
                </c:pt>
                <c:pt idx="9">
                  <c:v>0.80052281711963935</c:v>
                </c:pt>
                <c:pt idx="10">
                  <c:v>0.80040681612073705</c:v>
                </c:pt>
                <c:pt idx="11">
                  <c:v>0.79932515555416561</c:v>
                </c:pt>
                <c:pt idx="12">
                  <c:v>0.79884928841863212</c:v>
                </c:pt>
                <c:pt idx="13">
                  <c:v>0.79421413661297846</c:v>
                </c:pt>
                <c:pt idx="14">
                  <c:v>0.79198951568621201</c:v>
                </c:pt>
                <c:pt idx="15">
                  <c:v>0.78992362332568533</c:v>
                </c:pt>
                <c:pt idx="16">
                  <c:v>0.78832139278665281</c:v>
                </c:pt>
                <c:pt idx="17">
                  <c:v>0.78342055326890669</c:v>
                </c:pt>
                <c:pt idx="18">
                  <c:v>0.77724154460517703</c:v>
                </c:pt>
                <c:pt idx="19">
                  <c:v>0.77662926874745886</c:v>
                </c:pt>
                <c:pt idx="20">
                  <c:v>0.76895764007631628</c:v>
                </c:pt>
                <c:pt idx="21">
                  <c:v>0.74715482876866146</c:v>
                </c:pt>
                <c:pt idx="22">
                  <c:v>0.71698234767490698</c:v>
                </c:pt>
              </c:numCache>
            </c:numRef>
          </c:val>
          <c:extLst>
            <c:ext xmlns:c16="http://schemas.microsoft.com/office/drawing/2014/chart" uri="{C3380CC4-5D6E-409C-BE32-E72D297353CC}">
              <c16:uniqueId val="{00000000-3B70-4973-84DD-E8C9931238D8}"/>
            </c:ext>
          </c:extLst>
        </c:ser>
        <c:dLbls>
          <c:showLegendKey val="0"/>
          <c:showVal val="0"/>
          <c:showCatName val="0"/>
          <c:showSerName val="0"/>
          <c:showPercent val="0"/>
          <c:showBubbleSize val="0"/>
        </c:dLbls>
        <c:gapWidth val="219"/>
        <c:overlap val="-27"/>
        <c:axId val="1916898576"/>
        <c:axId val="1916899664"/>
      </c:barChart>
      <c:catAx>
        <c:axId val="191689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9664"/>
        <c:crosses val="autoZero"/>
        <c:auto val="1"/>
        <c:lblAlgn val="ctr"/>
        <c:lblOffset val="100"/>
        <c:noMultiLvlLbl val="0"/>
      </c:catAx>
      <c:valAx>
        <c:axId val="1916899664"/>
        <c:scaling>
          <c:orientation val="minMax"/>
          <c:min val="0.70000000000000007"/>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857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tx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mn-cs"/>
                <a:sym typeface="黑体" panose="02010609060101010101" pitchFamily="49" charset="-122"/>
              </a:defRPr>
            </a:pPr>
            <a:r>
              <a:rPr lang="en-US"/>
              <a:t>2019</a:t>
            </a:r>
            <a:r>
              <a:rPr lang="zh-CN"/>
              <a:t>全年度行业精装修交付对比（</a:t>
            </a:r>
            <a:r>
              <a:rPr lang="en-US"/>
              <a:t>TOP20</a:t>
            </a:r>
            <a:r>
              <a:rPr lang="zh-CN"/>
              <a:t>）</a:t>
            </a:r>
          </a:p>
        </c:rich>
      </c:tx>
      <c:layout>
        <c:manualLayout>
          <c:xMode val="edge"/>
          <c:yMode val="edge"/>
          <c:x val="0.27882453853172778"/>
          <c:y val="3.9963020504745636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tx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barChart>
        <c:barDir val="col"/>
        <c:grouping val="clustered"/>
        <c:varyColors val="0"/>
        <c:ser>
          <c:idx val="0"/>
          <c:order val="0"/>
          <c:tx>
            <c:strRef>
              <c:f>Sheet1!$B$1</c:f>
              <c:strCache>
                <c:ptCount val="1"/>
                <c:pt idx="0">
                  <c:v>精装交付</c:v>
                </c:pt>
              </c:strCache>
            </c:strRef>
          </c:tx>
          <c:spPr>
            <a:solidFill>
              <a:srgbClr val="F6BB00"/>
            </a:solidFill>
            <a:ln>
              <a:noFill/>
            </a:ln>
            <a:effectLst>
              <a:outerShdw blurRad="57150" dist="19050" dir="5400000" algn="ctr" rotWithShape="0">
                <a:srgbClr val="000000">
                  <a:alpha val="63000"/>
                </a:srgbClr>
              </a:outerShdw>
            </a:effectLst>
          </c:spPr>
          <c:invertIfNegative val="0"/>
          <c:dPt>
            <c:idx val="2"/>
            <c:invertIfNegative val="0"/>
            <c:bubble3D val="0"/>
            <c:spPr>
              <a:solidFill>
                <a:srgbClr val="F6BB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3CF6-4A23-83C1-F9921D90ECAB}"/>
              </c:ext>
            </c:extLst>
          </c:dPt>
          <c:dPt>
            <c:idx val="4"/>
            <c:invertIfNegative val="0"/>
            <c:bubble3D val="0"/>
            <c:spPr>
              <a:solidFill>
                <a:srgbClr val="FF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3CF6-4A23-83C1-F9921D90ECAB}"/>
              </c:ext>
            </c:extLst>
          </c:dPt>
          <c:dPt>
            <c:idx val="7"/>
            <c:invertIfNegative val="0"/>
            <c:bubble3D val="0"/>
            <c:spPr>
              <a:solidFill>
                <a:srgbClr val="F6BB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3CF6-4A23-83C1-F9921D90ECAB}"/>
              </c:ext>
            </c:extLst>
          </c:dPt>
          <c:dLbls>
            <c:dLbl>
              <c:idx val="7"/>
              <c:tx>
                <c:rich>
                  <a:bodyPr/>
                  <a:lstStyle/>
                  <a:p>
                    <a:fld id="{156DA4B4-F1E5-40E5-8253-C92CC609486C}"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CF6-4A23-83C1-F9921D90ECAB}"/>
                </c:ext>
              </c:extLst>
            </c:dLbl>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Sheet1!$A$2:$A$12</c:f>
              <c:strCache>
                <c:ptCount val="11"/>
                <c:pt idx="0">
                  <c:v>金科</c:v>
                </c:pt>
                <c:pt idx="1">
                  <c:v>万科</c:v>
                </c:pt>
                <c:pt idx="2">
                  <c:v>碧桂园</c:v>
                </c:pt>
                <c:pt idx="3">
                  <c:v>融创</c:v>
                </c:pt>
                <c:pt idx="4">
                  <c:v>XX</c:v>
                </c:pt>
                <c:pt idx="5">
                  <c:v>华润</c:v>
                </c:pt>
                <c:pt idx="6">
                  <c:v>保利</c:v>
                </c:pt>
                <c:pt idx="7">
                  <c:v>正荣</c:v>
                </c:pt>
                <c:pt idx="8">
                  <c:v>龙湖集团</c:v>
                </c:pt>
                <c:pt idx="9">
                  <c:v>招商蛇口</c:v>
                </c:pt>
                <c:pt idx="10">
                  <c:v>新城控股</c:v>
                </c:pt>
              </c:strCache>
            </c:strRef>
          </c:cat>
          <c:val>
            <c:numRef>
              <c:f>Sheet1!$B$2:$B$12</c:f>
              <c:numCache>
                <c:formatCode>0.00%</c:formatCode>
                <c:ptCount val="11"/>
                <c:pt idx="0">
                  <c:v>0.84079999999999999</c:v>
                </c:pt>
                <c:pt idx="1">
                  <c:v>0.81459999999999999</c:v>
                </c:pt>
                <c:pt idx="2">
                  <c:v>0.81410000000000005</c:v>
                </c:pt>
                <c:pt idx="3">
                  <c:v>0.8</c:v>
                </c:pt>
                <c:pt idx="4">
                  <c:v>0.79310000000000003</c:v>
                </c:pt>
                <c:pt idx="5">
                  <c:v>0.77300000000000002</c:v>
                </c:pt>
                <c:pt idx="6">
                  <c:v>0.747</c:v>
                </c:pt>
                <c:pt idx="7">
                  <c:v>0.73699999999999999</c:v>
                </c:pt>
                <c:pt idx="8">
                  <c:v>0.72030000000000005</c:v>
                </c:pt>
                <c:pt idx="9">
                  <c:v>0.69930000000000003</c:v>
                </c:pt>
                <c:pt idx="10">
                  <c:v>0.68979999999999997</c:v>
                </c:pt>
              </c:numCache>
            </c:numRef>
          </c:val>
          <c:extLst>
            <c:ext xmlns:c16="http://schemas.microsoft.com/office/drawing/2014/chart" uri="{C3380CC4-5D6E-409C-BE32-E72D297353CC}">
              <c16:uniqueId val="{00000006-3CF6-4A23-83C1-F9921D90ECAB}"/>
            </c:ext>
          </c:extLst>
        </c:ser>
        <c:dLbls>
          <c:dLblPos val="outEnd"/>
          <c:showLegendKey val="0"/>
          <c:showVal val="1"/>
          <c:showCatName val="0"/>
          <c:showSerName val="0"/>
          <c:showPercent val="0"/>
          <c:showBubbleSize val="0"/>
        </c:dLbls>
        <c:gapWidth val="154"/>
        <c:overlap val="-24"/>
        <c:axId val="1879933696"/>
        <c:axId val="1879945120"/>
      </c:barChart>
      <c:catAx>
        <c:axId val="187993369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45120"/>
        <c:crosses val="autoZero"/>
        <c:auto val="1"/>
        <c:lblAlgn val="ctr"/>
        <c:lblOffset val="100"/>
        <c:noMultiLvlLbl val="0"/>
      </c:catAx>
      <c:valAx>
        <c:axId val="1879945120"/>
        <c:scaling>
          <c:orientation val="minMax"/>
        </c:scaling>
        <c:delete val="0"/>
        <c:axPos val="l"/>
        <c:majorGridlines>
          <c:spPr>
            <a:ln w="9525" cap="flat" cmpd="sng" algn="ctr">
              <a:solidFill>
                <a:schemeClr val="lt1">
                  <a:lumMod val="95000"/>
                  <a:alpha val="10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3369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lumMod val="85000"/>
      </a:schemeClr>
    </a:solidFill>
    <a:ln>
      <a:noFill/>
    </a:ln>
    <a:effectLst/>
  </c:spPr>
  <c:txPr>
    <a:bodyPr/>
    <a:lstStyle/>
    <a:p>
      <a:pPr>
        <a:defRPr>
          <a:solidFill>
            <a:schemeClr val="tx1"/>
          </a:solidFill>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03613927958252E-2"/>
          <c:y val="8.4076741701273425E-2"/>
          <c:w val="0.92852474267784191"/>
          <c:h val="0.7013840057773808"/>
        </c:manualLayout>
      </c:layout>
      <c:lineChart>
        <c:grouping val="standard"/>
        <c:varyColors val="0"/>
        <c:ser>
          <c:idx val="0"/>
          <c:order val="0"/>
          <c:tx>
            <c:strRef>
              <c:f>Sheet1!$B$1</c:f>
              <c:strCache>
                <c:ptCount val="1"/>
                <c:pt idx="0">
                  <c:v>安全</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0.00%</c:formatCode>
                <c:ptCount val="4"/>
                <c:pt idx="0">
                  <c:v>0.76890000000000003</c:v>
                </c:pt>
                <c:pt idx="1">
                  <c:v>0.77249999999999996</c:v>
                </c:pt>
                <c:pt idx="2">
                  <c:v>0.78420000000000001</c:v>
                </c:pt>
                <c:pt idx="3">
                  <c:v>0.78859999999999997</c:v>
                </c:pt>
              </c:numCache>
            </c:numRef>
          </c:val>
          <c:smooth val="0"/>
          <c:extLst>
            <c:ext xmlns:c16="http://schemas.microsoft.com/office/drawing/2014/chart" uri="{C3380CC4-5D6E-409C-BE32-E72D297353CC}">
              <c16:uniqueId val="{00000000-9AC1-4A99-AD19-FBB734F86D28}"/>
            </c:ext>
          </c:extLst>
        </c:ser>
        <c:dLbls>
          <c:showLegendKey val="0"/>
          <c:showVal val="0"/>
          <c:showCatName val="0"/>
          <c:showSerName val="0"/>
          <c:showPercent val="0"/>
          <c:showBubbleSize val="0"/>
        </c:dLbls>
        <c:smooth val="0"/>
        <c:axId val="1879937504"/>
        <c:axId val="1879946208"/>
      </c:lineChart>
      <c:catAx>
        <c:axId val="1879937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46208"/>
        <c:crosses val="autoZero"/>
        <c:auto val="1"/>
        <c:lblAlgn val="ctr"/>
        <c:lblOffset val="100"/>
        <c:noMultiLvlLbl val="0"/>
      </c:catAx>
      <c:valAx>
        <c:axId val="18799462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3750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一类清单问题条数分析</a:t>
            </a:r>
          </a:p>
        </c:rich>
      </c:tx>
      <c:layout>
        <c:manualLayout>
          <c:xMode val="edge"/>
          <c:yMode val="edge"/>
          <c:x val="0.35071763764247699"/>
          <c:y val="1.4328406166765499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lineChart>
        <c:grouping val="standard"/>
        <c:varyColors val="0"/>
        <c:ser>
          <c:idx val="0"/>
          <c:order val="0"/>
          <c:tx>
            <c:strRef>
              <c:f>Sheet1!$B$1</c:f>
              <c:strCache>
                <c:ptCount val="1"/>
                <c:pt idx="0">
                  <c:v>安全内业</c:v>
                </c:pt>
              </c:strCache>
            </c:strRef>
          </c:tx>
          <c:spPr>
            <a:ln w="28575" cap="rnd">
              <a:solidFill>
                <a:srgbClr val="FF0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22</c:v>
                </c:pt>
                <c:pt idx="1">
                  <c:v>22</c:v>
                </c:pt>
                <c:pt idx="2">
                  <c:v>6</c:v>
                </c:pt>
                <c:pt idx="3">
                  <c:v>2</c:v>
                </c:pt>
              </c:numCache>
            </c:numRef>
          </c:val>
          <c:smooth val="0"/>
          <c:extLst>
            <c:ext xmlns:c16="http://schemas.microsoft.com/office/drawing/2014/chart" uri="{C3380CC4-5D6E-409C-BE32-E72D297353CC}">
              <c16:uniqueId val="{00000000-4084-4455-A3F7-8239C11A1260}"/>
            </c:ext>
          </c:extLst>
        </c:ser>
        <c:ser>
          <c:idx val="1"/>
          <c:order val="1"/>
          <c:tx>
            <c:strRef>
              <c:f>Sheet1!$C$1</c:f>
              <c:strCache>
                <c:ptCount val="1"/>
                <c:pt idx="0">
                  <c:v>现场机械</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General</c:formatCode>
                <c:ptCount val="4"/>
                <c:pt idx="0">
                  <c:v>2</c:v>
                </c:pt>
                <c:pt idx="1">
                  <c:v>2</c:v>
                </c:pt>
                <c:pt idx="2">
                  <c:v>1</c:v>
                </c:pt>
                <c:pt idx="3">
                  <c:v>0</c:v>
                </c:pt>
              </c:numCache>
            </c:numRef>
          </c:val>
          <c:smooth val="0"/>
          <c:extLst>
            <c:ext xmlns:c16="http://schemas.microsoft.com/office/drawing/2014/chart" uri="{C3380CC4-5D6E-409C-BE32-E72D297353CC}">
              <c16:uniqueId val="{00000001-4084-4455-A3F7-8239C11A1260}"/>
            </c:ext>
          </c:extLst>
        </c:ser>
        <c:ser>
          <c:idx val="2"/>
          <c:order val="2"/>
          <c:tx>
            <c:strRef>
              <c:f>Sheet1!$D$1</c:f>
              <c:strCache>
                <c:ptCount val="1"/>
                <c:pt idx="0">
                  <c:v>脚手架</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Sheet1!$D$2:$D$5</c:f>
              <c:numCache>
                <c:formatCode>General</c:formatCode>
                <c:ptCount val="4"/>
                <c:pt idx="0">
                  <c:v>21</c:v>
                </c:pt>
                <c:pt idx="1">
                  <c:v>21</c:v>
                </c:pt>
                <c:pt idx="2">
                  <c:v>0</c:v>
                </c:pt>
                <c:pt idx="3">
                  <c:v>1</c:v>
                </c:pt>
              </c:numCache>
            </c:numRef>
          </c:val>
          <c:smooth val="0"/>
          <c:extLst>
            <c:ext xmlns:c16="http://schemas.microsoft.com/office/drawing/2014/chart" uri="{C3380CC4-5D6E-409C-BE32-E72D297353CC}">
              <c16:uniqueId val="{00000002-4084-4455-A3F7-8239C11A1260}"/>
            </c:ext>
          </c:extLst>
        </c:ser>
        <c:ser>
          <c:idx val="3"/>
          <c:order val="3"/>
          <c:tx>
            <c:strRef>
              <c:f>Sheet1!$E$1</c:f>
              <c:strCache>
                <c:ptCount val="1"/>
                <c:pt idx="0">
                  <c:v>沉降观测</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Sheet1!$E$2:$E$5</c:f>
              <c:numCache>
                <c:formatCode>General</c:formatCode>
                <c:ptCount val="4"/>
                <c:pt idx="0">
                  <c:v>4</c:v>
                </c:pt>
                <c:pt idx="1">
                  <c:v>4</c:v>
                </c:pt>
                <c:pt idx="2">
                  <c:v>2</c:v>
                </c:pt>
                <c:pt idx="3">
                  <c:v>0</c:v>
                </c:pt>
              </c:numCache>
            </c:numRef>
          </c:val>
          <c:smooth val="0"/>
          <c:extLst>
            <c:ext xmlns:c16="http://schemas.microsoft.com/office/drawing/2014/chart" uri="{C3380CC4-5D6E-409C-BE32-E72D297353CC}">
              <c16:uniqueId val="{00000003-4084-4455-A3F7-8239C11A1260}"/>
            </c:ext>
          </c:extLst>
        </c:ser>
        <c:ser>
          <c:idx val="4"/>
          <c:order val="4"/>
          <c:tx>
            <c:strRef>
              <c:f>Sheet1!$F$1</c:f>
              <c:strCache>
                <c:ptCount val="1"/>
                <c:pt idx="0">
                  <c:v>现场临设</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Sheet1!$F$2:$F$5</c:f>
              <c:numCache>
                <c:formatCode>General</c:formatCode>
                <c:ptCount val="4"/>
                <c:pt idx="0">
                  <c:v>5</c:v>
                </c:pt>
                <c:pt idx="1">
                  <c:v>5</c:v>
                </c:pt>
                <c:pt idx="2">
                  <c:v>0</c:v>
                </c:pt>
                <c:pt idx="3">
                  <c:v>0</c:v>
                </c:pt>
              </c:numCache>
            </c:numRef>
          </c:val>
          <c:smooth val="0"/>
          <c:extLst>
            <c:ext xmlns:c16="http://schemas.microsoft.com/office/drawing/2014/chart" uri="{C3380CC4-5D6E-409C-BE32-E72D297353CC}">
              <c16:uniqueId val="{00000004-4084-4455-A3F7-8239C11A1260}"/>
            </c:ext>
          </c:extLst>
        </c:ser>
        <c:dLbls>
          <c:showLegendKey val="0"/>
          <c:showVal val="0"/>
          <c:showCatName val="0"/>
          <c:showSerName val="0"/>
          <c:showPercent val="0"/>
          <c:showBubbleSize val="0"/>
        </c:dLbls>
        <c:smooth val="0"/>
        <c:axId val="1879942400"/>
        <c:axId val="1879943488"/>
      </c:lineChart>
      <c:catAx>
        <c:axId val="1879942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43488"/>
        <c:crosses val="autoZero"/>
        <c:auto val="1"/>
        <c:lblAlgn val="ctr"/>
        <c:lblOffset val="100"/>
        <c:noMultiLvlLbl val="0"/>
      </c:catAx>
      <c:valAx>
        <c:axId val="1879943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424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legend>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全年外窗渗漏标段趋势</a:t>
            </a:r>
            <a:endParaRPr lang="en-US"/>
          </a:p>
        </c:rich>
      </c:tx>
      <c:layout>
        <c:manualLayout>
          <c:xMode val="edge"/>
          <c:yMode val="edge"/>
          <c:x val="0.34671875000000002"/>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二季度</c:v>
                </c:pt>
                <c:pt idx="1">
                  <c:v>三季度</c:v>
                </c:pt>
                <c:pt idx="2">
                  <c:v>四季度</c:v>
                </c:pt>
              </c:strCache>
            </c:strRef>
          </c:cat>
          <c:val>
            <c:numRef>
              <c:f>Sheet1!$B$2:$B$4</c:f>
              <c:numCache>
                <c:formatCode>General</c:formatCode>
                <c:ptCount val="3"/>
                <c:pt idx="0">
                  <c:v>14</c:v>
                </c:pt>
                <c:pt idx="1">
                  <c:v>6</c:v>
                </c:pt>
                <c:pt idx="2">
                  <c:v>5</c:v>
                </c:pt>
              </c:numCache>
            </c:numRef>
          </c:val>
          <c:smooth val="0"/>
          <c:extLst>
            <c:ext xmlns:c16="http://schemas.microsoft.com/office/drawing/2014/chart" uri="{C3380CC4-5D6E-409C-BE32-E72D297353CC}">
              <c16:uniqueId val="{00000000-D592-481D-A87D-CA78468E198D}"/>
            </c:ext>
          </c:extLst>
        </c:ser>
        <c:dLbls>
          <c:showLegendKey val="0"/>
          <c:showVal val="0"/>
          <c:showCatName val="0"/>
          <c:showSerName val="0"/>
          <c:showPercent val="0"/>
          <c:showBubbleSize val="0"/>
        </c:dLbls>
        <c:smooth val="0"/>
        <c:axId val="1879935872"/>
        <c:axId val="1879947840"/>
      </c:lineChart>
      <c:catAx>
        <c:axId val="187993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47840"/>
        <c:crosses val="autoZero"/>
        <c:auto val="1"/>
        <c:lblAlgn val="ctr"/>
        <c:lblOffset val="100"/>
        <c:noMultiLvlLbl val="0"/>
      </c:catAx>
      <c:valAx>
        <c:axId val="1879947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7993587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zh-CN"/>
              <a:t>各季度闭水渗漏占比</a:t>
            </a:r>
          </a:p>
        </c:rich>
      </c:tx>
      <c:layout>
        <c:manualLayout>
          <c:xMode val="edge"/>
          <c:yMode val="edge"/>
          <c:x val="0.3666352527952797"/>
          <c:y val="4.9824581050038286E-2"/>
        </c:manualLayout>
      </c:layout>
      <c:overlay val="0"/>
    </c:title>
    <c:autoTitleDeleted val="0"/>
    <c:view3D>
      <c:rotX val="30"/>
      <c:rotY val="0"/>
      <c:rAngAx val="0"/>
    </c:view3D>
    <c:floor>
      <c:thickness val="0"/>
    </c:floor>
    <c:sideWall>
      <c:thickness val="0"/>
    </c:sideWall>
    <c:backWall>
      <c:thickness val="0"/>
    </c:backWall>
    <c:plotArea>
      <c:layout>
        <c:manualLayout>
          <c:layoutTarget val="inner"/>
          <c:xMode val="edge"/>
          <c:yMode val="edge"/>
          <c:x val="8.8926099592691696E-2"/>
          <c:y val="0.22273737059690588"/>
          <c:w val="0.77650247464631972"/>
          <c:h val="0.61298596304586062"/>
        </c:manualLayout>
      </c:layout>
      <c:pie3DChart>
        <c:varyColors val="1"/>
        <c:ser>
          <c:idx val="0"/>
          <c:order val="0"/>
          <c:tx>
            <c:strRef>
              <c:f>Sheet1!$B$1</c:f>
              <c:strCache>
                <c:ptCount val="1"/>
                <c:pt idx="0">
                  <c:v>卫生间闭水情况</c:v>
                </c:pt>
              </c:strCache>
            </c:strRef>
          </c:tx>
          <c:dLbls>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5.1546391752577317E-2</c:v>
                </c:pt>
                <c:pt idx="1">
                  <c:v>0.23195876288659795</c:v>
                </c:pt>
                <c:pt idx="2">
                  <c:v>0.42268041237113402</c:v>
                </c:pt>
                <c:pt idx="3">
                  <c:v>0.29381443298969073</c:v>
                </c:pt>
              </c:numCache>
            </c:numRef>
          </c:val>
          <c:extLst>
            <c:ext xmlns:c16="http://schemas.microsoft.com/office/drawing/2014/chart" uri="{C3380CC4-5D6E-409C-BE32-E72D297353CC}">
              <c16:uniqueId val="{00000002-D89A-E34F-BE71-17E9D014FF79}"/>
            </c:ext>
          </c:extLst>
        </c:ser>
        <c:dLbls>
          <c:showLegendKey val="0"/>
          <c:showVal val="0"/>
          <c:showCatName val="0"/>
          <c:showSerName val="0"/>
          <c:showPercent val="0"/>
          <c:showBubbleSize val="0"/>
          <c:showLeaderLines val="1"/>
        </c:dLbls>
      </c:pie3DChart>
    </c:plotArea>
    <c:legend>
      <c:legendPos val="b"/>
      <c:overlay val="0"/>
    </c:legend>
    <c:plotVisOnly val="1"/>
    <c:dispBlanksAs val="gap"/>
    <c:showDLblsOverMax val="0"/>
  </c:chart>
  <c:txPr>
    <a:bodyPr/>
    <a:lstStyle/>
    <a:p>
      <a:pPr>
        <a:defRPr sz="1800">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各季度渗漏标段</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8.3377458484204844E-2"/>
          <c:y val="0.17757717634256398"/>
          <c:w val="0.91662254151579514"/>
          <c:h val="0.70846539902061467"/>
        </c:manualLayout>
      </c:layout>
      <c:barChart>
        <c:barDir val="col"/>
        <c:grouping val="clustered"/>
        <c:varyColors val="0"/>
        <c:ser>
          <c:idx val="0"/>
          <c:order val="0"/>
          <c:tx>
            <c:strRef>
              <c:f>Sheet1!$B$1</c:f>
              <c:strCache>
                <c:ptCount val="1"/>
                <c:pt idx="0">
                  <c:v>渗漏标段</c:v>
                </c:pt>
              </c:strCache>
            </c:strRef>
          </c:tx>
          <c:spPr>
            <a:solidFill>
              <a:schemeClr val="accent1"/>
            </a:solidFill>
            <a:ln>
              <a:noFill/>
            </a:ln>
            <a:effectLst/>
          </c:spPr>
          <c:invertIfNegative val="0"/>
          <c:dLbls>
            <c:dLbl>
              <c:idx val="1"/>
              <c:layout>
                <c:manualLayout>
                  <c:x val="-2.5748518489765288E-3"/>
                  <c:y val="-1.13135887633668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9F9-A14B-B14C-0B6D967C4D16}"/>
                </c:ext>
              </c:extLst>
            </c:dLbl>
            <c:dLbl>
              <c:idx val="2"/>
              <c:layout>
                <c:manualLayout>
                  <c:x val="5.1966488772636592E-3"/>
                  <c:y val="-2.26271775267337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9F9-A14B-B14C-0B6D967C4D16}"/>
                </c:ext>
              </c:extLst>
            </c:dLbl>
            <c:spPr>
              <a:noFill/>
              <a:ln>
                <a:noFill/>
              </a:ln>
              <a:effectLst/>
            </c:spPr>
            <c:txPr>
              <a:bodyPr rot="0" spcFirstLastPara="1" vertOverflow="ellipsis" vert="horz" wrap="square" anchor="ctr" anchorCtr="1"/>
              <a:lstStyle/>
              <a:p>
                <a:pPr algn="ct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10</c:v>
                </c:pt>
                <c:pt idx="1">
                  <c:v>45</c:v>
                </c:pt>
                <c:pt idx="2">
                  <c:v>82</c:v>
                </c:pt>
                <c:pt idx="3">
                  <c:v>57</c:v>
                </c:pt>
              </c:numCache>
            </c:numRef>
          </c:val>
          <c:extLst>
            <c:ext xmlns:c16="http://schemas.microsoft.com/office/drawing/2014/chart" uri="{C3380CC4-5D6E-409C-BE32-E72D297353CC}">
              <c16:uniqueId val="{00000002-69F9-A14B-B14C-0B6D967C4D16}"/>
            </c:ext>
          </c:extLst>
        </c:ser>
        <c:dLbls>
          <c:showLegendKey val="0"/>
          <c:showVal val="0"/>
          <c:showCatName val="0"/>
          <c:showSerName val="0"/>
          <c:showPercent val="0"/>
          <c:showBubbleSize val="0"/>
        </c:dLbls>
        <c:gapWidth val="219"/>
        <c:overlap val="-27"/>
        <c:axId val="1843178192"/>
        <c:axId val="1843168944"/>
      </c:barChart>
      <c:catAx>
        <c:axId val="184317819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43168944"/>
        <c:crosses val="autoZero"/>
        <c:auto val="1"/>
        <c:lblAlgn val="ctr"/>
        <c:lblOffset val="100"/>
        <c:noMultiLvlLbl val="0"/>
      </c:catAx>
      <c:valAx>
        <c:axId val="1843168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84317819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精装修过程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lineChart>
        <c:grouping val="standard"/>
        <c:varyColors val="0"/>
        <c:ser>
          <c:idx val="0"/>
          <c:order val="0"/>
          <c:tx>
            <c:strRef>
              <c:f>Sheet1!$B$1</c:f>
              <c:strCache>
                <c:ptCount val="1"/>
                <c:pt idx="0">
                  <c:v>实测实量</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0.93333108685099098</c:v>
                </c:pt>
                <c:pt idx="1">
                  <c:v>0.92467937883955642</c:v>
                </c:pt>
                <c:pt idx="2">
                  <c:v>0.93377297425066663</c:v>
                </c:pt>
                <c:pt idx="3">
                  <c:v>0.93492230089206896</c:v>
                </c:pt>
              </c:numCache>
            </c:numRef>
          </c:val>
          <c:smooth val="0"/>
          <c:extLst>
            <c:ext xmlns:c16="http://schemas.microsoft.com/office/drawing/2014/chart" uri="{C3380CC4-5D6E-409C-BE32-E72D297353CC}">
              <c16:uniqueId val="{00000000-A5B9-4B3C-BFB0-3D5E0A1A24DE}"/>
            </c:ext>
          </c:extLst>
        </c:ser>
        <c:ser>
          <c:idx val="1"/>
          <c:order val="1"/>
          <c:tx>
            <c:strRef>
              <c:f>Sheet1!$C$1</c:f>
              <c:strCache>
                <c:ptCount val="1"/>
                <c:pt idx="0">
                  <c:v>质量风险</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0.00%</c:formatCode>
                <c:ptCount val="4"/>
                <c:pt idx="0">
                  <c:v>0.71794021227551752</c:v>
                </c:pt>
                <c:pt idx="1">
                  <c:v>0.73795811417782409</c:v>
                </c:pt>
                <c:pt idx="2">
                  <c:v>0.79184383528162272</c:v>
                </c:pt>
                <c:pt idx="3">
                  <c:v>0.81726643043738245</c:v>
                </c:pt>
              </c:numCache>
            </c:numRef>
          </c:val>
          <c:smooth val="0"/>
          <c:extLst>
            <c:ext xmlns:c16="http://schemas.microsoft.com/office/drawing/2014/chart" uri="{C3380CC4-5D6E-409C-BE32-E72D297353CC}">
              <c16:uniqueId val="{00000001-A5B9-4B3C-BFB0-3D5E0A1A24DE}"/>
            </c:ext>
          </c:extLst>
        </c:ser>
        <c:ser>
          <c:idx val="2"/>
          <c:order val="2"/>
          <c:tx>
            <c:strRef>
              <c:f>Sheet1!$D$1</c:f>
              <c:strCache>
                <c:ptCount val="1"/>
                <c:pt idx="0">
                  <c:v>安全文明</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Sheet1!$D$2:$D$5</c:f>
              <c:numCache>
                <c:formatCode>0.00%</c:formatCode>
                <c:ptCount val="4"/>
                <c:pt idx="0">
                  <c:v>0.92480408986331886</c:v>
                </c:pt>
                <c:pt idx="1">
                  <c:v>0.91405680262958022</c:v>
                </c:pt>
                <c:pt idx="2">
                  <c:v>0.90786345050124651</c:v>
                </c:pt>
                <c:pt idx="3">
                  <c:v>0.90001738080369509</c:v>
                </c:pt>
              </c:numCache>
            </c:numRef>
          </c:val>
          <c:smooth val="0"/>
          <c:extLst>
            <c:ext xmlns:c16="http://schemas.microsoft.com/office/drawing/2014/chart" uri="{C3380CC4-5D6E-409C-BE32-E72D297353CC}">
              <c16:uniqueId val="{00000002-A5B9-4B3C-BFB0-3D5E0A1A24DE}"/>
            </c:ext>
          </c:extLst>
        </c:ser>
        <c:ser>
          <c:idx val="3"/>
          <c:order val="3"/>
          <c:tx>
            <c:strRef>
              <c:f>Sheet1!$E$1</c:f>
              <c:strCache>
                <c:ptCount val="1"/>
                <c:pt idx="0">
                  <c:v>管理行为</c:v>
                </c:pt>
              </c:strCache>
            </c:strRef>
          </c:tx>
          <c:spPr>
            <a:ln w="28575" cap="rnd">
              <a:solidFill>
                <a:srgbClr val="00B050"/>
              </a:solidFill>
              <a:round/>
            </a:ln>
            <a:effectLst/>
          </c:spPr>
          <c:marker>
            <c:symbol val="none"/>
          </c:marker>
          <c:dPt>
            <c:idx val="1"/>
            <c:marker>
              <c:symbol val="none"/>
            </c:marker>
            <c:bubble3D val="0"/>
            <c:spPr>
              <a:ln w="28575" cap="rnd">
                <a:solidFill>
                  <a:srgbClr val="00B050"/>
                </a:solidFill>
                <a:round/>
              </a:ln>
              <a:effectLst/>
            </c:spPr>
            <c:extLst>
              <c:ext xmlns:c16="http://schemas.microsoft.com/office/drawing/2014/chart" uri="{C3380CC4-5D6E-409C-BE32-E72D297353CC}">
                <c16:uniqueId val="{00000004-A5B9-4B3C-BFB0-3D5E0A1A24DE}"/>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Sheet1!$E$2:$E$5</c:f>
              <c:numCache>
                <c:formatCode>0.00%</c:formatCode>
                <c:ptCount val="4"/>
                <c:pt idx="0">
                  <c:v>0.88165441176470616</c:v>
                </c:pt>
                <c:pt idx="1">
                  <c:v>0.89372504150401577</c:v>
                </c:pt>
              </c:numCache>
            </c:numRef>
          </c:val>
          <c:smooth val="0"/>
          <c:extLst>
            <c:ext xmlns:c16="http://schemas.microsoft.com/office/drawing/2014/chart" uri="{C3380CC4-5D6E-409C-BE32-E72D297353CC}">
              <c16:uniqueId val="{00000005-A5B9-4B3C-BFB0-3D5E0A1A24DE}"/>
            </c:ext>
          </c:extLst>
        </c:ser>
        <c:ser>
          <c:idx val="4"/>
          <c:order val="4"/>
          <c:tx>
            <c:strRef>
              <c:f>Sheet1!$F$1</c:f>
              <c:strCache>
                <c:ptCount val="1"/>
                <c:pt idx="0">
                  <c:v>季度综合</c:v>
                </c:pt>
              </c:strCache>
            </c:strRef>
          </c:tx>
          <c:spPr>
            <a:ln w="28575" cap="rnd">
              <a:solidFill>
                <a:srgbClr val="FF0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Sheet1!$F$2:$F$5</c:f>
              <c:numCache>
                <c:formatCode>0.00%</c:formatCode>
                <c:ptCount val="4"/>
                <c:pt idx="0">
                  <c:v>0.84288550386895278</c:v>
                </c:pt>
                <c:pt idx="1">
                  <c:v>0.8463186408660911</c:v>
                </c:pt>
                <c:pt idx="2">
                  <c:v>0.86472295696471257</c:v>
                </c:pt>
                <c:pt idx="3">
                  <c:v>0.87499617516978534</c:v>
                </c:pt>
              </c:numCache>
            </c:numRef>
          </c:val>
          <c:smooth val="0"/>
          <c:extLst>
            <c:ext xmlns:c16="http://schemas.microsoft.com/office/drawing/2014/chart" uri="{C3380CC4-5D6E-409C-BE32-E72D297353CC}">
              <c16:uniqueId val="{00000006-A5B9-4B3C-BFB0-3D5E0A1A24DE}"/>
            </c:ext>
          </c:extLst>
        </c:ser>
        <c:dLbls>
          <c:showLegendKey val="0"/>
          <c:showVal val="0"/>
          <c:showCatName val="0"/>
          <c:showSerName val="0"/>
          <c:showPercent val="0"/>
          <c:showBubbleSize val="0"/>
        </c:dLbls>
        <c:smooth val="0"/>
        <c:axId val="1916879536"/>
        <c:axId val="1916878992"/>
      </c:lineChart>
      <c:catAx>
        <c:axId val="1916879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8992"/>
        <c:crosses val="autoZero"/>
        <c:auto val="1"/>
        <c:lblAlgn val="ctr"/>
        <c:lblOffset val="100"/>
        <c:noMultiLvlLbl val="0"/>
      </c:catAx>
      <c:valAx>
        <c:axId val="1916878992"/>
        <c:scaling>
          <c:orientation val="minMax"/>
          <c:min val="0.65000000000000013"/>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95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legend>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土建项目各区域得分</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2659618701490699"/>
          <c:y val="3.9050767800761402E-2"/>
          <c:w val="0.84162252063570298"/>
          <c:h val="0.79916820621238505"/>
        </c:manualLayout>
      </c:layout>
      <c:barChart>
        <c:barDir val="col"/>
        <c:grouping val="clustered"/>
        <c:varyColors val="0"/>
        <c:ser>
          <c:idx val="0"/>
          <c:order val="0"/>
          <c:tx>
            <c:strRef>
              <c:f>Sheet1!$B$1</c:f>
              <c:strCache>
                <c:ptCount val="1"/>
                <c:pt idx="0">
                  <c:v>质量风险</c:v>
                </c:pt>
              </c:strCache>
            </c:strRef>
          </c:tx>
          <c:spPr>
            <a:solidFill>
              <a:srgbClr val="F0B700"/>
            </a:solidFill>
            <a:ln>
              <a:noFill/>
            </a:ln>
            <a:effectLst/>
          </c:spPr>
          <c:invertIfNegative val="0"/>
          <c:dLbls>
            <c:dLbl>
              <c:idx val="0"/>
              <c:layout>
                <c:manualLayout>
                  <c:x val="-2.9315069741646087E-3"/>
                  <c:y val="1.4675114815444803E-2"/>
                </c:manualLayout>
              </c:layout>
              <c:tx>
                <c:rich>
                  <a:bodyPr/>
                  <a:lstStyle/>
                  <a:p>
                    <a:fld id="{FF9D7E14-257B-4DD1-9BDC-3A7DA65FB9CA}"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751-408F-A604-2AC5CA78FD3C}"/>
                </c:ext>
              </c:extLst>
            </c:dLbl>
            <c:dLbl>
              <c:idx val="1"/>
              <c:layout>
                <c:manualLayout>
                  <c:x val="-1.8423818371801353E-3"/>
                  <c:y val="1.1154107841469637E-2"/>
                </c:manualLayout>
              </c:layout>
              <c:tx>
                <c:rich>
                  <a:bodyPr/>
                  <a:lstStyle/>
                  <a:p>
                    <a:fld id="{A40BAC56-5546-4CFE-950D-7EF66D191DD5}"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751-408F-A604-2AC5CA78FD3C}"/>
                </c:ext>
              </c:extLst>
            </c:dLbl>
            <c:dLbl>
              <c:idx val="2"/>
              <c:layout>
                <c:manualLayout>
                  <c:x val="-3.4412168631608757E-3"/>
                  <c:y val="2.7877296308895763E-3"/>
                </c:manualLayout>
              </c:layout>
              <c:tx>
                <c:rich>
                  <a:bodyPr/>
                  <a:lstStyle/>
                  <a:p>
                    <a:fld id="{00D7B3C5-070C-4F96-AFAF-555BFB40EA79}"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751-408F-A604-2AC5CA78FD3C}"/>
                </c:ext>
              </c:extLst>
            </c:dLbl>
            <c:dLbl>
              <c:idx val="3"/>
              <c:layout>
                <c:manualLayout>
                  <c:x val="0"/>
                  <c:y val="6.7507229120598432E-3"/>
                </c:manualLayout>
              </c:layout>
              <c:tx>
                <c:rich>
                  <a:bodyPr/>
                  <a:lstStyle/>
                  <a:p>
                    <a:fld id="{88FF2522-E52A-499A-9108-54D4777F8AB7}"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9CE-4AAE-AD69-51A939615C24}"/>
                </c:ext>
              </c:extLst>
            </c:dLbl>
            <c:dLbl>
              <c:idx val="4"/>
              <c:layout>
                <c:manualLayout>
                  <c:x val="2.143481983527594E-3"/>
                  <c:y val="1.0126084368089811E-2"/>
                </c:manualLayout>
              </c:layout>
              <c:tx>
                <c:rich>
                  <a:bodyPr/>
                  <a:lstStyle/>
                  <a:p>
                    <a:fld id="{3C16875A-B9F9-4F68-B3E4-C9CFF373D1A0}"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9CE-4AAE-AD69-51A939615C24}"/>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XX区域</c:v>
                </c:pt>
                <c:pt idx="1">
                  <c:v>XX区域</c:v>
                </c:pt>
                <c:pt idx="2">
                  <c:v>XX区域</c:v>
                </c:pt>
                <c:pt idx="3">
                  <c:v>XX区域 </c:v>
                </c:pt>
                <c:pt idx="4">
                  <c:v>XX区域</c:v>
                </c:pt>
              </c:strCache>
            </c:strRef>
          </c:cat>
          <c:val>
            <c:numRef>
              <c:f>Sheet1!$B$2:$B$6</c:f>
              <c:numCache>
                <c:formatCode>0.00%</c:formatCode>
                <c:ptCount val="5"/>
                <c:pt idx="0">
                  <c:v>0.88808202303187211</c:v>
                </c:pt>
                <c:pt idx="1">
                  <c:v>0.88626161133708037</c:v>
                </c:pt>
                <c:pt idx="2">
                  <c:v>0.88566937898692422</c:v>
                </c:pt>
                <c:pt idx="3">
                  <c:v>0.88231010991670067</c:v>
                </c:pt>
                <c:pt idx="4">
                  <c:v>0.87498161903504945</c:v>
                </c:pt>
              </c:numCache>
            </c:numRef>
          </c:val>
          <c:extLst>
            <c:ext xmlns:c16="http://schemas.microsoft.com/office/drawing/2014/chart" uri="{C3380CC4-5D6E-409C-BE32-E72D297353CC}">
              <c16:uniqueId val="{00000004-5751-408F-A604-2AC5CA78FD3C}"/>
            </c:ext>
          </c:extLst>
        </c:ser>
        <c:dLbls>
          <c:showLegendKey val="0"/>
          <c:showVal val="0"/>
          <c:showCatName val="0"/>
          <c:showSerName val="0"/>
          <c:showPercent val="0"/>
          <c:showBubbleSize val="0"/>
        </c:dLbls>
        <c:gapWidth val="150"/>
        <c:axId val="1916878448"/>
        <c:axId val="1916884432"/>
      </c:barChart>
      <c:catAx>
        <c:axId val="1916878448"/>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4432"/>
        <c:crosses val="autoZero"/>
        <c:auto val="1"/>
        <c:lblAlgn val="ctr"/>
        <c:lblOffset val="100"/>
        <c:noMultiLvlLbl val="0"/>
      </c:catAx>
      <c:valAx>
        <c:axId val="1916884432"/>
        <c:scaling>
          <c:orientation val="minMax"/>
          <c:max val="0.92"/>
          <c:min val="0.85000000000000009"/>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8448"/>
        <c:crosses val="autoZero"/>
        <c:crossBetween val="between"/>
      </c:valAx>
      <c:spPr>
        <a:noFill/>
        <a:ln>
          <a:noFill/>
        </a:ln>
        <a:effectLst/>
      </c:spPr>
    </c:plotArea>
    <c:plotVisOnly val="1"/>
    <c:dispBlanksAs val="gap"/>
    <c:showDLblsOverMax val="0"/>
  </c:chart>
  <c:spPr>
    <a:noFill/>
    <a:ln w="12700">
      <a:solidFill>
        <a:schemeClr val="bg1"/>
      </a:solid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精装修项目各区域得分</a:t>
            </a:r>
          </a:p>
        </c:rich>
      </c:tx>
      <c:layout>
        <c:manualLayout>
          <c:xMode val="edge"/>
          <c:yMode val="edge"/>
          <c:x val="0.30923001907698966"/>
          <c:y val="2.0252168736179622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2659618701490699"/>
          <c:y val="3.9050767800761402E-2"/>
          <c:w val="0.84162252063570298"/>
          <c:h val="0.79916820621238505"/>
        </c:manualLayout>
      </c:layout>
      <c:barChart>
        <c:barDir val="col"/>
        <c:grouping val="clustered"/>
        <c:varyColors val="0"/>
        <c:ser>
          <c:idx val="0"/>
          <c:order val="0"/>
          <c:tx>
            <c:strRef>
              <c:f>Sheet1!$B$1</c:f>
              <c:strCache>
                <c:ptCount val="1"/>
                <c:pt idx="0">
                  <c:v>质量风险</c:v>
                </c:pt>
              </c:strCache>
            </c:strRef>
          </c:tx>
          <c:spPr>
            <a:solidFill>
              <a:srgbClr val="F0B700"/>
            </a:solidFill>
            <a:ln>
              <a:noFill/>
            </a:ln>
            <a:effectLst/>
          </c:spPr>
          <c:invertIfNegative val="0"/>
          <c:dLbls>
            <c:dLbl>
              <c:idx val="0"/>
              <c:layout>
                <c:manualLayout>
                  <c:x val="-7.8802499063701471E-4"/>
                  <c:y val="1.1299753359414851E-2"/>
                </c:manualLayout>
              </c:layout>
              <c:tx>
                <c:rich>
                  <a:bodyPr/>
                  <a:lstStyle/>
                  <a:p>
                    <a:fld id="{1227CD77-08C1-4157-8C94-3803AE3177CB}"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2CE-43A7-9951-980A25777ECA}"/>
                </c:ext>
              </c:extLst>
            </c:dLbl>
            <c:dLbl>
              <c:idx val="1"/>
              <c:layout>
                <c:manualLayout>
                  <c:x val="-1.8423818371800958E-3"/>
                  <c:y val="1.4529469297499575E-2"/>
                </c:manualLayout>
              </c:layout>
              <c:tx>
                <c:rich>
                  <a:bodyPr/>
                  <a:lstStyle/>
                  <a:p>
                    <a:fld id="{4EA63E04-86F1-4E72-BFFF-0A669704B1EC}"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2CE-43A7-9951-980A25777ECA}"/>
                </c:ext>
              </c:extLst>
            </c:dLbl>
            <c:dLbl>
              <c:idx val="2"/>
              <c:layout>
                <c:manualLayout>
                  <c:x val="-1.2977348796333599E-3"/>
                  <c:y val="1.2913813998979387E-2"/>
                </c:manualLayout>
              </c:layout>
              <c:tx>
                <c:rich>
                  <a:bodyPr/>
                  <a:lstStyle/>
                  <a:p>
                    <a:fld id="{81FB4CF4-8309-4EA8-8999-1BD9979D1758}"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2CE-43A7-9951-980A25777ECA}"/>
                </c:ext>
              </c:extLst>
            </c:dLbl>
            <c:dLbl>
              <c:idx val="3"/>
              <c:layout>
                <c:manualLayout>
                  <c:x val="-7.8593431477984706E-17"/>
                  <c:y val="2.0252168736179622E-2"/>
                </c:manualLayout>
              </c:layout>
              <c:tx>
                <c:rich>
                  <a:bodyPr/>
                  <a:lstStyle/>
                  <a:p>
                    <a:fld id="{8DB81ADE-2729-4E6F-8F9A-723F43923392}"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F02-4B78-B62F-731CE2846EB9}"/>
                </c:ext>
              </c:extLst>
            </c:dLbl>
            <c:dLbl>
              <c:idx val="4"/>
              <c:layout>
                <c:manualLayout>
                  <c:x val="4.2869639670551881E-3"/>
                  <c:y val="3.3753614560299372E-3"/>
                </c:manualLayout>
              </c:layout>
              <c:tx>
                <c:rich>
                  <a:bodyPr/>
                  <a:lstStyle/>
                  <a:p>
                    <a:fld id="{0249647C-8F62-4A4E-8593-78767AE34132}" type="VALUE">
                      <a:rPr lang="en-US" altLang="zh-CN">
                        <a:latin typeface="黑体" panose="02010609060101010101" pitchFamily="49" charset="-122"/>
                        <a:ea typeface="黑体" panose="02010609060101010101" pitchFamily="49"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F02-4B78-B62F-731CE2846EB9}"/>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XX区域</c:v>
                </c:pt>
                <c:pt idx="1">
                  <c:v>XX区域</c:v>
                </c:pt>
                <c:pt idx="2">
                  <c:v>XX区域</c:v>
                </c:pt>
                <c:pt idx="3">
                  <c:v>XX区域</c:v>
                </c:pt>
                <c:pt idx="4">
                  <c:v>XX区域</c:v>
                </c:pt>
              </c:strCache>
            </c:strRef>
          </c:cat>
          <c:val>
            <c:numRef>
              <c:f>Sheet1!$B$2:$B$6</c:f>
              <c:numCache>
                <c:formatCode>0.00%</c:formatCode>
                <c:ptCount val="5"/>
                <c:pt idx="0">
                  <c:v>0.87439142047964191</c:v>
                </c:pt>
                <c:pt idx="1">
                  <c:v>0.86369865422933467</c:v>
                </c:pt>
                <c:pt idx="2">
                  <c:v>0.8553190918803778</c:v>
                </c:pt>
                <c:pt idx="3">
                  <c:v>0.8517199086292141</c:v>
                </c:pt>
                <c:pt idx="4">
                  <c:v>0.84930314658328765</c:v>
                </c:pt>
              </c:numCache>
            </c:numRef>
          </c:val>
          <c:extLst>
            <c:ext xmlns:c16="http://schemas.microsoft.com/office/drawing/2014/chart" uri="{C3380CC4-5D6E-409C-BE32-E72D297353CC}">
              <c16:uniqueId val="{00000006-12CE-43A7-9951-980A25777ECA}"/>
            </c:ext>
          </c:extLst>
        </c:ser>
        <c:dLbls>
          <c:showLegendKey val="0"/>
          <c:showVal val="0"/>
          <c:showCatName val="0"/>
          <c:showSerName val="0"/>
          <c:showPercent val="0"/>
          <c:showBubbleSize val="0"/>
        </c:dLbls>
        <c:gapWidth val="195"/>
        <c:axId val="1916891504"/>
        <c:axId val="1916877360"/>
      </c:barChart>
      <c:catAx>
        <c:axId val="1916891504"/>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7360"/>
        <c:crosses val="autoZero"/>
        <c:auto val="1"/>
        <c:lblAlgn val="ctr"/>
        <c:lblOffset val="100"/>
        <c:noMultiLvlLbl val="0"/>
      </c:catAx>
      <c:valAx>
        <c:axId val="1916877360"/>
        <c:scaling>
          <c:orientation val="minMax"/>
          <c:max val="0.9"/>
          <c:min val="0.82000000000000006"/>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1504"/>
        <c:crosses val="autoZero"/>
        <c:crossBetween val="between"/>
      </c:valAx>
      <c:spPr>
        <a:noFill/>
        <a:ln>
          <a:noFill/>
        </a:ln>
        <a:effectLst/>
      </c:spPr>
    </c:plotArea>
    <c:plotVisOnly val="1"/>
    <c:dispBlanksAs val="gap"/>
    <c:showDLblsOverMax val="0"/>
  </c:chart>
  <c:spPr>
    <a:noFill/>
    <a:ln w="12700">
      <a:solidFill>
        <a:schemeClr val="bg1"/>
      </a:solid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土建项目区域公司合格率</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barChart>
        <c:barDir val="col"/>
        <c:grouping val="clustered"/>
        <c:varyColors val="0"/>
        <c:ser>
          <c:idx val="0"/>
          <c:order val="0"/>
          <c:tx>
            <c:strRef>
              <c:f>Sheet1!$B$1</c:f>
              <c:strCache>
                <c:ptCount val="1"/>
                <c:pt idx="0">
                  <c:v>区域公司合格率</c:v>
                </c:pt>
              </c:strCache>
            </c:strRef>
          </c:tx>
          <c:spPr>
            <a:solidFill>
              <a:schemeClr val="accent1"/>
            </a:solidFill>
            <a:ln>
              <a:noFill/>
            </a:ln>
            <a:effectLst/>
          </c:spPr>
          <c:invertIfNegative val="0"/>
          <c:dPt>
            <c:idx val="0"/>
            <c:invertIfNegative val="0"/>
            <c:bubble3D val="0"/>
            <c:spPr>
              <a:solidFill>
                <a:srgbClr val="92D050"/>
              </a:solidFill>
              <a:ln>
                <a:noFill/>
              </a:ln>
              <a:effectLst/>
            </c:spPr>
            <c:extLst>
              <c:ext xmlns:c16="http://schemas.microsoft.com/office/drawing/2014/chart" uri="{C3380CC4-5D6E-409C-BE32-E72D297353CC}">
                <c16:uniqueId val="{00000001-634E-470F-B2C0-82CB1B94D11A}"/>
              </c:ext>
            </c:extLst>
          </c:dPt>
          <c:dPt>
            <c:idx val="1"/>
            <c:invertIfNegative val="0"/>
            <c:bubble3D val="0"/>
            <c:spPr>
              <a:solidFill>
                <a:srgbClr val="92D050"/>
              </a:solidFill>
              <a:ln>
                <a:noFill/>
              </a:ln>
              <a:effectLst/>
            </c:spPr>
            <c:extLst>
              <c:ext xmlns:c16="http://schemas.microsoft.com/office/drawing/2014/chart" uri="{C3380CC4-5D6E-409C-BE32-E72D297353CC}">
                <c16:uniqueId val="{00000003-634E-470F-B2C0-82CB1B94D11A}"/>
              </c:ext>
            </c:extLst>
          </c:dPt>
          <c:dPt>
            <c:idx val="2"/>
            <c:invertIfNegative val="0"/>
            <c:bubble3D val="0"/>
            <c:spPr>
              <a:solidFill>
                <a:srgbClr val="92D050"/>
              </a:solidFill>
              <a:ln>
                <a:noFill/>
              </a:ln>
              <a:effectLst/>
            </c:spPr>
            <c:extLst>
              <c:ext xmlns:c16="http://schemas.microsoft.com/office/drawing/2014/chart" uri="{C3380CC4-5D6E-409C-BE32-E72D297353CC}">
                <c16:uniqueId val="{00000005-634E-470F-B2C0-82CB1B94D11A}"/>
              </c:ext>
            </c:extLst>
          </c:dPt>
          <c:dPt>
            <c:idx val="31"/>
            <c:invertIfNegative val="0"/>
            <c:bubble3D val="0"/>
            <c:spPr>
              <a:solidFill>
                <a:srgbClr val="FF0000"/>
              </a:solidFill>
              <a:ln>
                <a:noFill/>
              </a:ln>
              <a:effectLst/>
            </c:spPr>
            <c:extLst>
              <c:ext xmlns:c16="http://schemas.microsoft.com/office/drawing/2014/chart" uri="{C3380CC4-5D6E-409C-BE32-E72D297353CC}">
                <c16:uniqueId val="{00000007-634E-470F-B2C0-82CB1B94D11A}"/>
              </c:ext>
            </c:extLst>
          </c:dPt>
          <c:dPt>
            <c:idx val="32"/>
            <c:invertIfNegative val="0"/>
            <c:bubble3D val="0"/>
            <c:spPr>
              <a:solidFill>
                <a:srgbClr val="FF0000"/>
              </a:solidFill>
              <a:ln>
                <a:noFill/>
              </a:ln>
              <a:effectLst/>
            </c:spPr>
            <c:extLst>
              <c:ext xmlns:c16="http://schemas.microsoft.com/office/drawing/2014/chart" uri="{C3380CC4-5D6E-409C-BE32-E72D297353CC}">
                <c16:uniqueId val="{00000009-634E-470F-B2C0-82CB1B94D11A}"/>
              </c:ext>
            </c:extLst>
          </c:dPt>
          <c:dPt>
            <c:idx val="33"/>
            <c:invertIfNegative val="0"/>
            <c:bubble3D val="0"/>
            <c:spPr>
              <a:solidFill>
                <a:srgbClr val="FF0000"/>
              </a:solidFill>
              <a:ln>
                <a:noFill/>
              </a:ln>
              <a:effectLst/>
            </c:spPr>
            <c:extLst>
              <c:ext xmlns:c16="http://schemas.microsoft.com/office/drawing/2014/chart" uri="{C3380CC4-5D6E-409C-BE32-E72D297353CC}">
                <c16:uniqueId val="{0000000B-634E-470F-B2C0-82CB1B94D11A}"/>
              </c:ext>
            </c:extLst>
          </c:dPt>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Sheet1!$A$2:$A$35</c:f>
              <c:strCache>
                <c:ptCount val="34"/>
                <c:pt idx="0">
                  <c:v>XX公司</c:v>
                </c:pt>
                <c:pt idx="1">
                  <c:v>XX公司</c:v>
                </c:pt>
                <c:pt idx="2">
                  <c:v>XX公司</c:v>
                </c:pt>
                <c:pt idx="3">
                  <c:v>XX公司</c:v>
                </c:pt>
                <c:pt idx="4">
                  <c:v>XX公司</c:v>
                </c:pt>
                <c:pt idx="5">
                  <c:v>XX公司</c:v>
                </c:pt>
                <c:pt idx="6">
                  <c:v>XX公司</c:v>
                </c:pt>
                <c:pt idx="7">
                  <c:v>XX公司</c:v>
                </c:pt>
                <c:pt idx="8">
                  <c:v>XX公司</c:v>
                </c:pt>
                <c:pt idx="9">
                  <c:v>XX公司</c:v>
                </c:pt>
                <c:pt idx="10">
                  <c:v>XX公司</c:v>
                </c:pt>
                <c:pt idx="11">
                  <c:v>XX公司</c:v>
                </c:pt>
                <c:pt idx="12">
                  <c:v>XX公司</c:v>
                </c:pt>
                <c:pt idx="13">
                  <c:v>XX公司</c:v>
                </c:pt>
                <c:pt idx="14">
                  <c:v>XX公司</c:v>
                </c:pt>
                <c:pt idx="15">
                  <c:v>XX公司</c:v>
                </c:pt>
                <c:pt idx="16">
                  <c:v>XX公司</c:v>
                </c:pt>
                <c:pt idx="17">
                  <c:v>XX公司</c:v>
                </c:pt>
                <c:pt idx="18">
                  <c:v>XX公司</c:v>
                </c:pt>
                <c:pt idx="19">
                  <c:v>XX公司</c:v>
                </c:pt>
                <c:pt idx="20">
                  <c:v>XX公司</c:v>
                </c:pt>
                <c:pt idx="21">
                  <c:v>XX公司</c:v>
                </c:pt>
                <c:pt idx="22">
                  <c:v>XX公司</c:v>
                </c:pt>
                <c:pt idx="23">
                  <c:v>XX公司</c:v>
                </c:pt>
                <c:pt idx="24">
                  <c:v>XX公司</c:v>
                </c:pt>
                <c:pt idx="25">
                  <c:v>XX公司</c:v>
                </c:pt>
                <c:pt idx="26">
                  <c:v>XX公司</c:v>
                </c:pt>
                <c:pt idx="27">
                  <c:v>XX公司</c:v>
                </c:pt>
                <c:pt idx="28">
                  <c:v>XX公司</c:v>
                </c:pt>
                <c:pt idx="29">
                  <c:v>XX公司</c:v>
                </c:pt>
                <c:pt idx="30">
                  <c:v>XX公司</c:v>
                </c:pt>
                <c:pt idx="31">
                  <c:v>XX公司</c:v>
                </c:pt>
                <c:pt idx="32">
                  <c:v>XX公司</c:v>
                </c:pt>
                <c:pt idx="33">
                  <c:v>XX公司</c:v>
                </c:pt>
              </c:strCache>
            </c:strRef>
          </c:cat>
          <c:val>
            <c:numRef>
              <c:f>Sheet1!$B$2:$B$35</c:f>
              <c:numCache>
                <c:formatCode>0.00%</c:formatCode>
                <c:ptCount val="34"/>
                <c:pt idx="0">
                  <c:v>0.92653634690186548</c:v>
                </c:pt>
                <c:pt idx="1">
                  <c:v>0.91798266467022493</c:v>
                </c:pt>
                <c:pt idx="2">
                  <c:v>0.91177576847168396</c:v>
                </c:pt>
                <c:pt idx="3">
                  <c:v>0.90706777406011851</c:v>
                </c:pt>
                <c:pt idx="4">
                  <c:v>0.90276871345029197</c:v>
                </c:pt>
                <c:pt idx="5">
                  <c:v>0.89779541291993281</c:v>
                </c:pt>
                <c:pt idx="6">
                  <c:v>0.89450042361224436</c:v>
                </c:pt>
                <c:pt idx="7">
                  <c:v>0.8943381879572917</c:v>
                </c:pt>
                <c:pt idx="8">
                  <c:v>0.89327693262324559</c:v>
                </c:pt>
                <c:pt idx="9">
                  <c:v>0.89147791479967653</c:v>
                </c:pt>
                <c:pt idx="10">
                  <c:v>0.89040072743391485</c:v>
                </c:pt>
                <c:pt idx="11">
                  <c:v>0.88968377934726128</c:v>
                </c:pt>
                <c:pt idx="12">
                  <c:v>0.88911045743351236</c:v>
                </c:pt>
                <c:pt idx="13">
                  <c:v>0.88812467827057739</c:v>
                </c:pt>
                <c:pt idx="14">
                  <c:v>0.88790345971813289</c:v>
                </c:pt>
                <c:pt idx="15">
                  <c:v>0.88433679705915524</c:v>
                </c:pt>
                <c:pt idx="16">
                  <c:v>0.88356851759885902</c:v>
                </c:pt>
                <c:pt idx="17">
                  <c:v>0.88286005886040275</c:v>
                </c:pt>
                <c:pt idx="18">
                  <c:v>0.88282818494956705</c:v>
                </c:pt>
                <c:pt idx="19">
                  <c:v>0.88260382258347347</c:v>
                </c:pt>
                <c:pt idx="20">
                  <c:v>0.88150728668985623</c:v>
                </c:pt>
                <c:pt idx="21">
                  <c:v>0.88120218920788107</c:v>
                </c:pt>
                <c:pt idx="22">
                  <c:v>0.8800142577733483</c:v>
                </c:pt>
                <c:pt idx="23">
                  <c:v>0.87894457491731737</c:v>
                </c:pt>
                <c:pt idx="24">
                  <c:v>0.87732047312663508</c:v>
                </c:pt>
                <c:pt idx="25">
                  <c:v>0.87610168229412155</c:v>
                </c:pt>
                <c:pt idx="26">
                  <c:v>0.8740151802281767</c:v>
                </c:pt>
                <c:pt idx="27">
                  <c:v>0.87163000663088219</c:v>
                </c:pt>
                <c:pt idx="28">
                  <c:v>0.87046268383635861</c:v>
                </c:pt>
                <c:pt idx="29">
                  <c:v>0.8650063797935349</c:v>
                </c:pt>
                <c:pt idx="30">
                  <c:v>0.86144883883462553</c:v>
                </c:pt>
                <c:pt idx="31">
                  <c:v>0.85313462864363798</c:v>
                </c:pt>
                <c:pt idx="32">
                  <c:v>0.85034917043740588</c:v>
                </c:pt>
                <c:pt idx="33">
                  <c:v>0.84243854112313143</c:v>
                </c:pt>
              </c:numCache>
            </c:numRef>
          </c:val>
          <c:extLst>
            <c:ext xmlns:c16="http://schemas.microsoft.com/office/drawing/2014/chart" uri="{C3380CC4-5D6E-409C-BE32-E72D297353CC}">
              <c16:uniqueId val="{0000000C-634E-470F-B2C0-82CB1B94D11A}"/>
            </c:ext>
          </c:extLst>
        </c:ser>
        <c:dLbls>
          <c:showLegendKey val="0"/>
          <c:showVal val="0"/>
          <c:showCatName val="0"/>
          <c:showSerName val="0"/>
          <c:showPercent val="0"/>
          <c:showBubbleSize val="0"/>
        </c:dLbls>
        <c:gapWidth val="219"/>
        <c:overlap val="-27"/>
        <c:axId val="1916894768"/>
        <c:axId val="1916868112"/>
      </c:barChart>
      <c:catAx>
        <c:axId val="1916894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68112"/>
        <c:crosses val="autoZero"/>
        <c:auto val="1"/>
        <c:lblAlgn val="ctr"/>
        <c:lblOffset val="100"/>
        <c:noMultiLvlLbl val="0"/>
      </c:catAx>
      <c:valAx>
        <c:axId val="191686811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476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精装修项目区域公司合格率</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8.0535451186640433E-2"/>
          <c:y val="0.17300138532492279"/>
          <c:w val="0.86294400913130576"/>
          <c:h val="0.54435042558069024"/>
        </c:manualLayout>
      </c:layout>
      <c:barChart>
        <c:barDir val="col"/>
        <c:grouping val="clustered"/>
        <c:varyColors val="0"/>
        <c:ser>
          <c:idx val="0"/>
          <c:order val="0"/>
          <c:tx>
            <c:strRef>
              <c:f>Sheet1!$B$1</c:f>
              <c:strCache>
                <c:ptCount val="1"/>
                <c:pt idx="0">
                  <c:v>区域公司</c:v>
                </c:pt>
              </c:strCache>
            </c:strRef>
          </c:tx>
          <c:spPr>
            <a:solidFill>
              <a:schemeClr val="accent1"/>
            </a:solidFill>
            <a:ln>
              <a:noFill/>
            </a:ln>
            <a:effectLst/>
          </c:spPr>
          <c:invertIfNegative val="0"/>
          <c:dPt>
            <c:idx val="0"/>
            <c:invertIfNegative val="0"/>
            <c:bubble3D val="0"/>
            <c:spPr>
              <a:solidFill>
                <a:srgbClr val="92D050"/>
              </a:solidFill>
              <a:ln>
                <a:noFill/>
              </a:ln>
              <a:effectLst/>
            </c:spPr>
            <c:extLst>
              <c:ext xmlns:c16="http://schemas.microsoft.com/office/drawing/2014/chart" uri="{C3380CC4-5D6E-409C-BE32-E72D297353CC}">
                <c16:uniqueId val="{00000001-C9F6-4FC4-9BA5-EF6463385CE5}"/>
              </c:ext>
            </c:extLst>
          </c:dPt>
          <c:dPt>
            <c:idx val="1"/>
            <c:invertIfNegative val="0"/>
            <c:bubble3D val="0"/>
            <c:spPr>
              <a:solidFill>
                <a:srgbClr val="92D050"/>
              </a:solidFill>
              <a:ln>
                <a:noFill/>
              </a:ln>
              <a:effectLst/>
            </c:spPr>
            <c:extLst>
              <c:ext xmlns:c16="http://schemas.microsoft.com/office/drawing/2014/chart" uri="{C3380CC4-5D6E-409C-BE32-E72D297353CC}">
                <c16:uniqueId val="{00000003-C9F6-4FC4-9BA5-EF6463385CE5}"/>
              </c:ext>
            </c:extLst>
          </c:dPt>
          <c:dPt>
            <c:idx val="2"/>
            <c:invertIfNegative val="0"/>
            <c:bubble3D val="0"/>
            <c:spPr>
              <a:solidFill>
                <a:srgbClr val="92D050"/>
              </a:solidFill>
              <a:ln>
                <a:noFill/>
              </a:ln>
              <a:effectLst/>
            </c:spPr>
            <c:extLst>
              <c:ext xmlns:c16="http://schemas.microsoft.com/office/drawing/2014/chart" uri="{C3380CC4-5D6E-409C-BE32-E72D297353CC}">
                <c16:uniqueId val="{00000005-C9F6-4FC4-9BA5-EF6463385CE5}"/>
              </c:ext>
            </c:extLst>
          </c:dPt>
          <c:dPt>
            <c:idx val="20"/>
            <c:invertIfNegative val="0"/>
            <c:bubble3D val="0"/>
            <c:spPr>
              <a:solidFill>
                <a:srgbClr val="FF0000"/>
              </a:solidFill>
              <a:ln>
                <a:noFill/>
              </a:ln>
              <a:effectLst/>
            </c:spPr>
            <c:extLst>
              <c:ext xmlns:c16="http://schemas.microsoft.com/office/drawing/2014/chart" uri="{C3380CC4-5D6E-409C-BE32-E72D297353CC}">
                <c16:uniqueId val="{00000007-C9F6-4FC4-9BA5-EF6463385CE5}"/>
              </c:ext>
            </c:extLst>
          </c:dPt>
          <c:dPt>
            <c:idx val="21"/>
            <c:invertIfNegative val="0"/>
            <c:bubble3D val="0"/>
            <c:spPr>
              <a:solidFill>
                <a:srgbClr val="FF0000"/>
              </a:solidFill>
              <a:ln>
                <a:noFill/>
              </a:ln>
              <a:effectLst/>
            </c:spPr>
            <c:extLst>
              <c:ext xmlns:c16="http://schemas.microsoft.com/office/drawing/2014/chart" uri="{C3380CC4-5D6E-409C-BE32-E72D297353CC}">
                <c16:uniqueId val="{00000009-C9F6-4FC4-9BA5-EF6463385CE5}"/>
              </c:ext>
            </c:extLst>
          </c:dPt>
          <c:dPt>
            <c:idx val="22"/>
            <c:invertIfNegative val="0"/>
            <c:bubble3D val="0"/>
            <c:spPr>
              <a:solidFill>
                <a:srgbClr val="FF0000"/>
              </a:solidFill>
              <a:ln>
                <a:noFill/>
              </a:ln>
              <a:effectLst/>
            </c:spPr>
            <c:extLst>
              <c:ext xmlns:c16="http://schemas.microsoft.com/office/drawing/2014/chart" uri="{C3380CC4-5D6E-409C-BE32-E72D297353CC}">
                <c16:uniqueId val="{0000000B-C9F6-4FC4-9BA5-EF6463385CE5}"/>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XX公司</c:v>
                </c:pt>
                <c:pt idx="1">
                  <c:v>XX公司</c:v>
                </c:pt>
                <c:pt idx="2">
                  <c:v>XX公司</c:v>
                </c:pt>
                <c:pt idx="3">
                  <c:v>XX公司</c:v>
                </c:pt>
                <c:pt idx="4">
                  <c:v>XX公司</c:v>
                </c:pt>
                <c:pt idx="5">
                  <c:v>XX公司</c:v>
                </c:pt>
                <c:pt idx="6">
                  <c:v>XX公司</c:v>
                </c:pt>
                <c:pt idx="7">
                  <c:v>XX公司</c:v>
                </c:pt>
                <c:pt idx="8">
                  <c:v>XX公司</c:v>
                </c:pt>
                <c:pt idx="9">
                  <c:v>XX公司</c:v>
                </c:pt>
                <c:pt idx="10">
                  <c:v>XX公司</c:v>
                </c:pt>
                <c:pt idx="11">
                  <c:v>XX公司</c:v>
                </c:pt>
                <c:pt idx="12">
                  <c:v>XX公司</c:v>
                </c:pt>
                <c:pt idx="13">
                  <c:v>XX公司</c:v>
                </c:pt>
                <c:pt idx="14">
                  <c:v>XX公司</c:v>
                </c:pt>
                <c:pt idx="15">
                  <c:v>XX公司</c:v>
                </c:pt>
                <c:pt idx="16">
                  <c:v>XX公司</c:v>
                </c:pt>
                <c:pt idx="17">
                  <c:v>XX公司</c:v>
                </c:pt>
                <c:pt idx="18">
                  <c:v>XX公司</c:v>
                </c:pt>
                <c:pt idx="19">
                  <c:v>XX公司</c:v>
                </c:pt>
                <c:pt idx="20">
                  <c:v>XX公司</c:v>
                </c:pt>
                <c:pt idx="21">
                  <c:v>XX公司</c:v>
                </c:pt>
                <c:pt idx="22">
                  <c:v>XX公司</c:v>
                </c:pt>
              </c:strCache>
            </c:strRef>
          </c:cat>
          <c:val>
            <c:numRef>
              <c:f>Sheet1!$B$2:$B$24</c:f>
              <c:numCache>
                <c:formatCode>0.00%</c:formatCode>
                <c:ptCount val="23"/>
                <c:pt idx="0">
                  <c:v>0.89901826152674658</c:v>
                </c:pt>
                <c:pt idx="1">
                  <c:v>0.88883173061964438</c:v>
                </c:pt>
                <c:pt idx="2">
                  <c:v>0.88648407382443528</c:v>
                </c:pt>
                <c:pt idx="3">
                  <c:v>0.88372313021224325</c:v>
                </c:pt>
                <c:pt idx="4">
                  <c:v>0.88107787533801196</c:v>
                </c:pt>
                <c:pt idx="5">
                  <c:v>0.8778200279254712</c:v>
                </c:pt>
                <c:pt idx="6">
                  <c:v>0.87141454089559789</c:v>
                </c:pt>
                <c:pt idx="7">
                  <c:v>0.86599163778029853</c:v>
                </c:pt>
                <c:pt idx="8">
                  <c:v>0.86070728479756131</c:v>
                </c:pt>
                <c:pt idx="9">
                  <c:v>0.85852222431827852</c:v>
                </c:pt>
                <c:pt idx="10">
                  <c:v>0.85840877508392011</c:v>
                </c:pt>
                <c:pt idx="11">
                  <c:v>0.85814914163268197</c:v>
                </c:pt>
                <c:pt idx="12">
                  <c:v>0.855717304546049</c:v>
                </c:pt>
                <c:pt idx="13">
                  <c:v>0.85073229142154938</c:v>
                </c:pt>
                <c:pt idx="14">
                  <c:v>0.84937615005064659</c:v>
                </c:pt>
                <c:pt idx="15">
                  <c:v>0.84711001684403475</c:v>
                </c:pt>
                <c:pt idx="16">
                  <c:v>0.84575653594771238</c:v>
                </c:pt>
                <c:pt idx="17">
                  <c:v>0.84537962023381574</c:v>
                </c:pt>
                <c:pt idx="18">
                  <c:v>0.84486957541039898</c:v>
                </c:pt>
                <c:pt idx="19">
                  <c:v>0.84363204360668043</c:v>
                </c:pt>
                <c:pt idx="20">
                  <c:v>0.83776987699666916</c:v>
                </c:pt>
                <c:pt idx="21">
                  <c:v>0.82665451347879493</c:v>
                </c:pt>
                <c:pt idx="22">
                  <c:v>0.81785109059678429</c:v>
                </c:pt>
              </c:numCache>
            </c:numRef>
          </c:val>
          <c:extLst>
            <c:ext xmlns:c16="http://schemas.microsoft.com/office/drawing/2014/chart" uri="{C3380CC4-5D6E-409C-BE32-E72D297353CC}">
              <c16:uniqueId val="{0000000C-C9F6-4FC4-9BA5-EF6463385CE5}"/>
            </c:ext>
          </c:extLst>
        </c:ser>
        <c:dLbls>
          <c:showLegendKey val="0"/>
          <c:showVal val="0"/>
          <c:showCatName val="0"/>
          <c:showSerName val="0"/>
          <c:showPercent val="0"/>
          <c:showBubbleSize val="0"/>
        </c:dLbls>
        <c:gapWidth val="219"/>
        <c:overlap val="-27"/>
        <c:axId val="1916870832"/>
        <c:axId val="1916870288"/>
      </c:barChart>
      <c:catAx>
        <c:axId val="1916870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0288"/>
        <c:crosses val="autoZero"/>
        <c:auto val="1"/>
        <c:lblAlgn val="ctr"/>
        <c:lblOffset val="100"/>
        <c:noMultiLvlLbl val="0"/>
      </c:catAx>
      <c:valAx>
        <c:axId val="1916870288"/>
        <c:scaling>
          <c:orientation val="minMax"/>
          <c:min val="0.8"/>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083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tx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mn-cs"/>
                <a:sym typeface="黑体" panose="02010609060101010101" pitchFamily="49" charset="-122"/>
              </a:defRPr>
            </a:pPr>
            <a:r>
              <a:rPr lang="en-US"/>
              <a:t>2019</a:t>
            </a:r>
            <a:r>
              <a:rPr lang="zh-CN"/>
              <a:t>全年度行业质量风险对比（</a:t>
            </a:r>
            <a:r>
              <a:rPr lang="en-US"/>
              <a:t>TOP20</a:t>
            </a:r>
            <a:r>
              <a:rPr lang="zh-CN"/>
              <a:t>）</a:t>
            </a:r>
          </a:p>
        </c:rich>
      </c:tx>
      <c:layout>
        <c:manualLayout>
          <c:xMode val="edge"/>
          <c:yMode val="edge"/>
          <c:x val="0.29476006106740626"/>
          <c:y val="2.652100763122852E-2"/>
        </c:manualLayout>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tx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barChart>
        <c:barDir val="col"/>
        <c:grouping val="clustered"/>
        <c:varyColors val="0"/>
        <c:ser>
          <c:idx val="0"/>
          <c:order val="0"/>
          <c:tx>
            <c:strRef>
              <c:f>Sheet1!$B$1</c:f>
              <c:strCache>
                <c:ptCount val="1"/>
                <c:pt idx="0">
                  <c:v>质量风险</c:v>
                </c:pt>
              </c:strCache>
            </c:strRef>
          </c:tx>
          <c:spPr>
            <a:solidFill>
              <a:srgbClr val="F0B700"/>
            </a:solidFill>
            <a:ln>
              <a:noFill/>
            </a:ln>
            <a:effectLst>
              <a:outerShdw blurRad="57150" dist="19050" dir="5400000" algn="ctr" rotWithShape="0">
                <a:srgbClr val="000000">
                  <a:alpha val="63000"/>
                </a:srgbClr>
              </a:outerShdw>
            </a:effectLst>
          </c:spPr>
          <c:invertIfNegative val="0"/>
          <c:dPt>
            <c:idx val="3"/>
            <c:invertIfNegative val="0"/>
            <c:bubble3D val="0"/>
            <c:spPr>
              <a:solidFill>
                <a:srgbClr val="F6BB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E433-4A09-93E1-2C60FFAA6F39}"/>
              </c:ext>
            </c:extLst>
          </c:dPt>
          <c:dPt>
            <c:idx val="7"/>
            <c:invertIfNegative val="0"/>
            <c:bubble3D val="0"/>
            <c:spPr>
              <a:solidFill>
                <a:srgbClr val="FF0000"/>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034F-4592-9BFF-EF4F6B3BD927}"/>
              </c:ext>
            </c:extLst>
          </c:dPt>
          <c:dPt>
            <c:idx val="12"/>
            <c:invertIfNegative val="0"/>
            <c:bubble3D val="0"/>
            <c:extLst>
              <c:ext xmlns:c16="http://schemas.microsoft.com/office/drawing/2014/chart" uri="{C3380CC4-5D6E-409C-BE32-E72D297353CC}">
                <c16:uniqueId val="{00000002-D092-49CA-9D1C-3E5E0868CD5A}"/>
              </c:ext>
            </c:extLst>
          </c:dPt>
          <c:dLbls>
            <c:dLbl>
              <c:idx val="3"/>
              <c:tx>
                <c:rich>
                  <a:bodyPr/>
                  <a:lstStyle/>
                  <a:p>
                    <a:fld id="{1F08A593-CBA2-4096-9925-221DE6E3070F}"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433-4A09-93E1-2C60FFAA6F39}"/>
                </c:ext>
              </c:extLst>
            </c:dLbl>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Sheet1!$A$2:$A$14</c:f>
              <c:strCache>
                <c:ptCount val="13"/>
                <c:pt idx="0">
                  <c:v>龙湖集团</c:v>
                </c:pt>
                <c:pt idx="1">
                  <c:v>泰禾</c:v>
                </c:pt>
                <c:pt idx="2">
                  <c:v>正荣</c:v>
                </c:pt>
                <c:pt idx="3">
                  <c:v>金科</c:v>
                </c:pt>
                <c:pt idx="4">
                  <c:v>新城控股</c:v>
                </c:pt>
                <c:pt idx="5">
                  <c:v>招商蛇口</c:v>
                </c:pt>
                <c:pt idx="6">
                  <c:v>华润</c:v>
                </c:pt>
                <c:pt idx="7">
                  <c:v>XX</c:v>
                </c:pt>
                <c:pt idx="8">
                  <c:v>世茂</c:v>
                </c:pt>
                <c:pt idx="9">
                  <c:v>碧桂园</c:v>
                </c:pt>
                <c:pt idx="10">
                  <c:v>保利</c:v>
                </c:pt>
                <c:pt idx="11">
                  <c:v>绿城中国</c:v>
                </c:pt>
                <c:pt idx="12">
                  <c:v>融创</c:v>
                </c:pt>
              </c:strCache>
            </c:strRef>
          </c:cat>
          <c:val>
            <c:numRef>
              <c:f>Sheet1!$B$2:$B$14</c:f>
              <c:numCache>
                <c:formatCode>0.00%</c:formatCode>
                <c:ptCount val="13"/>
                <c:pt idx="0">
                  <c:v>0.91859999999999997</c:v>
                </c:pt>
                <c:pt idx="1">
                  <c:v>0.89949999999999997</c:v>
                </c:pt>
                <c:pt idx="2">
                  <c:v>0.89600000000000002</c:v>
                </c:pt>
                <c:pt idx="3">
                  <c:v>0.89300000000000002</c:v>
                </c:pt>
                <c:pt idx="4">
                  <c:v>0.89180000000000004</c:v>
                </c:pt>
                <c:pt idx="5">
                  <c:v>0.89170000000000005</c:v>
                </c:pt>
                <c:pt idx="6">
                  <c:v>0.8901</c:v>
                </c:pt>
                <c:pt idx="7">
                  <c:v>0.88300000000000001</c:v>
                </c:pt>
                <c:pt idx="8">
                  <c:v>0.87439999999999996</c:v>
                </c:pt>
                <c:pt idx="9">
                  <c:v>0.87360000000000004</c:v>
                </c:pt>
                <c:pt idx="10">
                  <c:v>0.86980000000000002</c:v>
                </c:pt>
                <c:pt idx="11">
                  <c:v>0.86609999999999998</c:v>
                </c:pt>
                <c:pt idx="12">
                  <c:v>0.86219999999999997</c:v>
                </c:pt>
              </c:numCache>
            </c:numRef>
          </c:val>
          <c:extLst>
            <c:ext xmlns:c16="http://schemas.microsoft.com/office/drawing/2014/chart" uri="{C3380CC4-5D6E-409C-BE32-E72D297353CC}">
              <c16:uniqueId val="{00000004-E433-4A09-93E1-2C60FFAA6F39}"/>
            </c:ext>
          </c:extLst>
        </c:ser>
        <c:dLbls>
          <c:showLegendKey val="0"/>
          <c:showVal val="0"/>
          <c:showCatName val="0"/>
          <c:showSerName val="0"/>
          <c:showPercent val="0"/>
          <c:showBubbleSize val="0"/>
        </c:dLbls>
        <c:gapWidth val="154"/>
        <c:overlap val="-24"/>
        <c:axId val="1916874640"/>
        <c:axId val="1916875184"/>
      </c:barChart>
      <c:catAx>
        <c:axId val="191687464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5184"/>
        <c:crosses val="autoZero"/>
        <c:auto val="1"/>
        <c:lblAlgn val="ctr"/>
        <c:lblOffset val="100"/>
        <c:noMultiLvlLbl val="0"/>
      </c:catAx>
      <c:valAx>
        <c:axId val="1916875184"/>
        <c:scaling>
          <c:orientation val="minMax"/>
          <c:min val="0.78"/>
        </c:scaling>
        <c:delete val="0"/>
        <c:axPos val="l"/>
        <c:majorGridlines>
          <c:spPr>
            <a:ln w="9525" cap="flat" cmpd="sng" algn="ctr">
              <a:solidFill>
                <a:schemeClr val="lt1">
                  <a:lumMod val="95000"/>
                  <a:alpha val="10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46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lumMod val="85000"/>
      </a:schemeClr>
    </a:solidFill>
    <a:ln>
      <a:noFill/>
    </a:ln>
    <a:effectLst/>
  </c:spPr>
  <c:txPr>
    <a:bodyPr/>
    <a:lstStyle/>
    <a:p>
      <a:pPr>
        <a:defRPr>
          <a:solidFill>
            <a:schemeClr val="tx1"/>
          </a:solidFill>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毛坯交付项目各分项得分</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manualLayout>
          <c:layoutTarget val="inner"/>
          <c:xMode val="edge"/>
          <c:yMode val="edge"/>
          <c:x val="0.11962153638206806"/>
          <c:y val="0.14488901707116955"/>
          <c:w val="0.85395440649052012"/>
          <c:h val="0.68132674796866455"/>
        </c:manualLayout>
      </c:layout>
      <c:lineChart>
        <c:grouping val="standard"/>
        <c:varyColors val="0"/>
        <c:ser>
          <c:idx val="0"/>
          <c:order val="0"/>
          <c:tx>
            <c:strRef>
              <c:f>Sheet1!$B$1</c:f>
              <c:strCache>
                <c:ptCount val="1"/>
                <c:pt idx="0">
                  <c:v>园林观感</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0.7853</c:v>
                </c:pt>
                <c:pt idx="1">
                  <c:v>0.76149999999999995</c:v>
                </c:pt>
                <c:pt idx="2">
                  <c:v>0.73329999999999995</c:v>
                </c:pt>
                <c:pt idx="3">
                  <c:v>0.73419999999999996</c:v>
                </c:pt>
              </c:numCache>
            </c:numRef>
          </c:val>
          <c:smooth val="0"/>
          <c:extLst>
            <c:ext xmlns:c16="http://schemas.microsoft.com/office/drawing/2014/chart" uri="{C3380CC4-5D6E-409C-BE32-E72D297353CC}">
              <c16:uniqueId val="{00000000-4A60-4214-A5F1-E1955A248D53}"/>
            </c:ext>
          </c:extLst>
        </c:ser>
        <c:ser>
          <c:idx val="1"/>
          <c:order val="1"/>
          <c:tx>
            <c:strRef>
              <c:f>Sheet1!$C$1</c:f>
              <c:strCache>
                <c:ptCount val="1"/>
                <c:pt idx="0">
                  <c:v>户内观感</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0.00%</c:formatCode>
                <c:ptCount val="4"/>
                <c:pt idx="0">
                  <c:v>0.76419999999999999</c:v>
                </c:pt>
                <c:pt idx="1">
                  <c:v>0.76290000000000002</c:v>
                </c:pt>
                <c:pt idx="2">
                  <c:v>0.72470000000000001</c:v>
                </c:pt>
                <c:pt idx="3">
                  <c:v>0.76229999999999998</c:v>
                </c:pt>
              </c:numCache>
            </c:numRef>
          </c:val>
          <c:smooth val="0"/>
          <c:extLst>
            <c:ext xmlns:c16="http://schemas.microsoft.com/office/drawing/2014/chart" uri="{C3380CC4-5D6E-409C-BE32-E72D297353CC}">
              <c16:uniqueId val="{00000001-4A60-4214-A5F1-E1955A248D53}"/>
            </c:ext>
          </c:extLst>
        </c:ser>
        <c:ser>
          <c:idx val="2"/>
          <c:order val="2"/>
          <c:tx>
            <c:strRef>
              <c:f>Sheet1!$D$1</c:f>
              <c:strCache>
                <c:ptCount val="1"/>
                <c:pt idx="0">
                  <c:v>公区观感</c:v>
                </c:pt>
              </c:strCache>
            </c:strRef>
          </c:tx>
          <c:spPr>
            <a:ln w="28575" cap="rnd">
              <a:solidFill>
                <a:schemeClr val="accent3"/>
              </a:solidFill>
              <a:round/>
            </a:ln>
            <a:effectLst/>
          </c:spPr>
          <c:marker>
            <c:symbol val="none"/>
          </c:marker>
          <c:dLbls>
            <c:dLbl>
              <c:idx val="1"/>
              <c:tx>
                <c:rich>
                  <a:bodyPr/>
                  <a:lstStyle/>
                  <a:p>
                    <a:fld id="{50783D8F-6148-4001-8798-B99FB279F236}"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4A60-4214-A5F1-E1955A248D53}"/>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Sheet1!$D$2:$D$5</c:f>
              <c:numCache>
                <c:formatCode>0.00%</c:formatCode>
                <c:ptCount val="4"/>
                <c:pt idx="0">
                  <c:v>0.74470000000000003</c:v>
                </c:pt>
                <c:pt idx="1">
                  <c:v>0.74819999999999998</c:v>
                </c:pt>
                <c:pt idx="2">
                  <c:v>0.7359</c:v>
                </c:pt>
                <c:pt idx="3">
                  <c:v>0.72209999999999996</c:v>
                </c:pt>
              </c:numCache>
            </c:numRef>
          </c:val>
          <c:smooth val="0"/>
          <c:extLst>
            <c:ext xmlns:c16="http://schemas.microsoft.com/office/drawing/2014/chart" uri="{C3380CC4-5D6E-409C-BE32-E72D297353CC}">
              <c16:uniqueId val="{00000003-4A60-4214-A5F1-E1955A248D53}"/>
            </c:ext>
          </c:extLst>
        </c:ser>
        <c:ser>
          <c:idx val="3"/>
          <c:order val="3"/>
          <c:tx>
            <c:strRef>
              <c:f>Sheet1!$E$1</c:f>
              <c:strCache>
                <c:ptCount val="1"/>
                <c:pt idx="0">
                  <c:v>外立面观感</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Sheet1!$E$2:$E$5</c:f>
              <c:numCache>
                <c:formatCode>0.00%</c:formatCode>
                <c:ptCount val="4"/>
                <c:pt idx="0">
                  <c:v>0.75839999999999996</c:v>
                </c:pt>
                <c:pt idx="1">
                  <c:v>0.74670000000000003</c:v>
                </c:pt>
                <c:pt idx="2">
                  <c:v>0.74209999999999998</c:v>
                </c:pt>
                <c:pt idx="3">
                  <c:v>0.74409999999999998</c:v>
                </c:pt>
              </c:numCache>
            </c:numRef>
          </c:val>
          <c:smooth val="0"/>
          <c:extLst>
            <c:ext xmlns:c16="http://schemas.microsoft.com/office/drawing/2014/chart" uri="{C3380CC4-5D6E-409C-BE32-E72D297353CC}">
              <c16:uniqueId val="{00000004-4A60-4214-A5F1-E1955A248D53}"/>
            </c:ext>
          </c:extLst>
        </c:ser>
        <c:ser>
          <c:idx val="4"/>
          <c:order val="4"/>
          <c:tx>
            <c:strRef>
              <c:f>Sheet1!$F$1</c:f>
              <c:strCache>
                <c:ptCount val="1"/>
                <c:pt idx="0">
                  <c:v>季度均值</c:v>
                </c:pt>
              </c:strCache>
            </c:strRef>
          </c:tx>
          <c:spPr>
            <a:ln w="28575" cap="rnd">
              <a:solidFill>
                <a:srgbClr val="FF0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Sheet1!$F$2:$F$5</c:f>
              <c:numCache>
                <c:formatCode>0.00%</c:formatCode>
                <c:ptCount val="4"/>
                <c:pt idx="0">
                  <c:v>0.78990000000000005</c:v>
                </c:pt>
                <c:pt idx="1">
                  <c:v>0.79849999999999999</c:v>
                </c:pt>
                <c:pt idx="2">
                  <c:v>0.76160000000000005</c:v>
                </c:pt>
                <c:pt idx="3">
                  <c:v>0.78959999999999997</c:v>
                </c:pt>
              </c:numCache>
            </c:numRef>
          </c:val>
          <c:smooth val="0"/>
          <c:extLst>
            <c:ext xmlns:c16="http://schemas.microsoft.com/office/drawing/2014/chart" uri="{C3380CC4-5D6E-409C-BE32-E72D297353CC}">
              <c16:uniqueId val="{00000005-4A60-4214-A5F1-E1955A248D53}"/>
            </c:ext>
          </c:extLst>
        </c:ser>
        <c:dLbls>
          <c:showLegendKey val="0"/>
          <c:showVal val="0"/>
          <c:showCatName val="0"/>
          <c:showSerName val="0"/>
          <c:showPercent val="0"/>
          <c:showBubbleSize val="0"/>
        </c:dLbls>
        <c:smooth val="0"/>
        <c:axId val="1916886064"/>
        <c:axId val="1916884976"/>
      </c:lineChart>
      <c:catAx>
        <c:axId val="1916886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4976"/>
        <c:crosses val="autoZero"/>
        <c:auto val="1"/>
        <c:lblAlgn val="ctr"/>
        <c:lblOffset val="100"/>
        <c:noMultiLvlLbl val="0"/>
      </c:catAx>
      <c:valAx>
        <c:axId val="191688497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86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legend>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r>
              <a:rPr lang="zh-CN"/>
              <a:t>精装修项目各分项得分</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title>
    <c:autoTitleDeleted val="0"/>
    <c:plotArea>
      <c:layout/>
      <c:lineChart>
        <c:grouping val="standard"/>
        <c:varyColors val="0"/>
        <c:ser>
          <c:idx val="0"/>
          <c:order val="0"/>
          <c:tx>
            <c:strRef>
              <c:f>Sheet1!$B$1</c:f>
              <c:strCache>
                <c:ptCount val="1"/>
                <c:pt idx="0">
                  <c:v>户内观感</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0.78120000000000001</c:v>
                </c:pt>
                <c:pt idx="1">
                  <c:v>0.76290000000000002</c:v>
                </c:pt>
                <c:pt idx="2">
                  <c:v>0.77080000000000004</c:v>
                </c:pt>
                <c:pt idx="3">
                  <c:v>0.75829999999999997</c:v>
                </c:pt>
              </c:numCache>
            </c:numRef>
          </c:val>
          <c:smooth val="0"/>
          <c:extLst>
            <c:ext xmlns:c16="http://schemas.microsoft.com/office/drawing/2014/chart" uri="{C3380CC4-5D6E-409C-BE32-E72D297353CC}">
              <c16:uniqueId val="{00000000-5567-41E9-A88E-FA26258EFD7F}"/>
            </c:ext>
          </c:extLst>
        </c:ser>
        <c:ser>
          <c:idx val="1"/>
          <c:order val="1"/>
          <c:tx>
            <c:strRef>
              <c:f>Sheet1!$C$1</c:f>
              <c:strCache>
                <c:ptCount val="1"/>
                <c:pt idx="0">
                  <c:v>公区观感</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Sheet1!$C$2:$C$5</c:f>
              <c:numCache>
                <c:formatCode>0.00%</c:formatCode>
                <c:ptCount val="4"/>
                <c:pt idx="0">
                  <c:v>0.79310000000000003</c:v>
                </c:pt>
                <c:pt idx="1">
                  <c:v>0.74819999999999998</c:v>
                </c:pt>
                <c:pt idx="2">
                  <c:v>0.74470000000000003</c:v>
                </c:pt>
                <c:pt idx="3">
                  <c:v>0.73819999999999997</c:v>
                </c:pt>
              </c:numCache>
            </c:numRef>
          </c:val>
          <c:smooth val="0"/>
          <c:extLst>
            <c:ext xmlns:c16="http://schemas.microsoft.com/office/drawing/2014/chart" uri="{C3380CC4-5D6E-409C-BE32-E72D297353CC}">
              <c16:uniqueId val="{00000001-5567-41E9-A88E-FA26258EFD7F}"/>
            </c:ext>
          </c:extLst>
        </c:ser>
        <c:ser>
          <c:idx val="2"/>
          <c:order val="2"/>
          <c:tx>
            <c:strRef>
              <c:f>Sheet1!$D$1</c:f>
              <c:strCache>
                <c:ptCount val="1"/>
                <c:pt idx="0">
                  <c:v>外立面观感</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Sheet1!$D$2:$D$5</c:f>
              <c:numCache>
                <c:formatCode>0.00%</c:formatCode>
                <c:ptCount val="4"/>
                <c:pt idx="0">
                  <c:v>0.76100000000000001</c:v>
                </c:pt>
                <c:pt idx="1">
                  <c:v>0.74670000000000003</c:v>
                </c:pt>
                <c:pt idx="2">
                  <c:v>0.7571</c:v>
                </c:pt>
                <c:pt idx="3">
                  <c:v>0.76139999999999997</c:v>
                </c:pt>
              </c:numCache>
            </c:numRef>
          </c:val>
          <c:smooth val="0"/>
          <c:extLst>
            <c:ext xmlns:c16="http://schemas.microsoft.com/office/drawing/2014/chart" uri="{C3380CC4-5D6E-409C-BE32-E72D297353CC}">
              <c16:uniqueId val="{00000002-5567-41E9-A88E-FA26258EFD7F}"/>
            </c:ext>
          </c:extLst>
        </c:ser>
        <c:ser>
          <c:idx val="3"/>
          <c:order val="3"/>
          <c:tx>
            <c:strRef>
              <c:f>Sheet1!$E$1</c:f>
              <c:strCache>
                <c:ptCount val="1"/>
                <c:pt idx="0">
                  <c:v>园林观感</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Sheet1!$E$2:$E$5</c:f>
              <c:numCache>
                <c:formatCode>0.00%</c:formatCode>
                <c:ptCount val="4"/>
                <c:pt idx="0">
                  <c:v>0.79300000000000004</c:v>
                </c:pt>
                <c:pt idx="1">
                  <c:v>0.76149999999999995</c:v>
                </c:pt>
                <c:pt idx="2">
                  <c:v>0.76170000000000004</c:v>
                </c:pt>
                <c:pt idx="3">
                  <c:v>0.75539999999999996</c:v>
                </c:pt>
              </c:numCache>
            </c:numRef>
          </c:val>
          <c:smooth val="0"/>
          <c:extLst>
            <c:ext xmlns:c16="http://schemas.microsoft.com/office/drawing/2014/chart" uri="{C3380CC4-5D6E-409C-BE32-E72D297353CC}">
              <c16:uniqueId val="{00000003-5567-41E9-A88E-FA26258EFD7F}"/>
            </c:ext>
          </c:extLst>
        </c:ser>
        <c:ser>
          <c:idx val="4"/>
          <c:order val="4"/>
          <c:tx>
            <c:strRef>
              <c:f>Sheet1!$F$1</c:f>
              <c:strCache>
                <c:ptCount val="1"/>
                <c:pt idx="0">
                  <c:v>季度均值</c:v>
                </c:pt>
              </c:strCache>
            </c:strRef>
          </c:tx>
          <c:spPr>
            <a:ln w="28575" cap="rnd">
              <a:solidFill>
                <a:srgbClr val="FF0000"/>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Sheet1!$F$2:$F$5</c:f>
              <c:numCache>
                <c:formatCode>0.00%</c:formatCode>
                <c:ptCount val="4"/>
                <c:pt idx="0">
                  <c:v>0.80800000000000005</c:v>
                </c:pt>
                <c:pt idx="1">
                  <c:v>0.79610000000000003</c:v>
                </c:pt>
                <c:pt idx="2">
                  <c:v>0.79149999999999998</c:v>
                </c:pt>
                <c:pt idx="3">
                  <c:v>0.78510000000000002</c:v>
                </c:pt>
              </c:numCache>
            </c:numRef>
          </c:val>
          <c:smooth val="0"/>
          <c:extLst>
            <c:ext xmlns:c16="http://schemas.microsoft.com/office/drawing/2014/chart" uri="{C3380CC4-5D6E-409C-BE32-E72D297353CC}">
              <c16:uniqueId val="{00000004-5567-41E9-A88E-FA26258EFD7F}"/>
            </c:ext>
          </c:extLst>
        </c:ser>
        <c:dLbls>
          <c:showLegendKey val="0"/>
          <c:showVal val="0"/>
          <c:showCatName val="0"/>
          <c:showSerName val="0"/>
          <c:showPercent val="0"/>
          <c:showBubbleSize val="0"/>
        </c:dLbls>
        <c:smooth val="0"/>
        <c:axId val="1916876272"/>
        <c:axId val="1916892592"/>
      </c:lineChart>
      <c:catAx>
        <c:axId val="1916876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92592"/>
        <c:crosses val="autoZero"/>
        <c:auto val="1"/>
        <c:lblAlgn val="ctr"/>
        <c:lblOffset val="100"/>
        <c:noMultiLvlLbl val="0"/>
      </c:catAx>
      <c:valAx>
        <c:axId val="1916892592"/>
        <c:scaling>
          <c:orientation val="minMax"/>
          <c:max val="0.85000000000000009"/>
          <c:min val="0.70000000000000007"/>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crossAx val="1916876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黑体" panose="02010609060101010101" pitchFamily="49" charset="-122"/>
              <a:ea typeface="黑体" panose="02010609060101010101" pitchFamily="49" charset="-122"/>
              <a:cs typeface="+mn-cs"/>
              <a:sym typeface="黑体" panose="02010609060101010101" pitchFamily="49" charset="-122"/>
            </a:defRPr>
          </a:pPr>
          <a:endParaRPr lang="zh-CN"/>
        </a:p>
      </c:txPr>
    </c:legend>
    <c:plotVisOnly val="1"/>
    <c:dispBlanksAs val="gap"/>
    <c:showDLblsOverMax val="0"/>
  </c:chart>
  <c:spPr>
    <a:noFill/>
    <a:ln>
      <a:noFill/>
    </a:ln>
    <a:effectLst/>
  </c:spPr>
  <c:txPr>
    <a:bodyPr/>
    <a:lstStyle/>
    <a:p>
      <a:pPr>
        <a:defRPr>
          <a:latin typeface="黑体" panose="02010609060101010101" pitchFamily="49" charset="-122"/>
          <a:ea typeface="黑体" panose="02010609060101010101" pitchFamily="49" charset="-122"/>
          <a:sym typeface="黑体" panose="02010609060101010101" pitchFamily="49"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黑体" panose="02010609060101010101" pitchFamily="49" charset="-122"/>
              </a:defRPr>
            </a:lvl1pPr>
          </a:lstStyle>
          <a:p>
            <a:fld id="{87D470F4-B71D-48E3-8849-D94058D0B438}" type="datetimeFigureOut">
              <a:rPr lang="zh-CN" altLang="en-US" smtClean="0"/>
              <a:pPr/>
              <a:t>2020/7/22</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黑体" panose="02010609060101010101" pitchFamily="49" charset="-122"/>
              </a:defRPr>
            </a:lvl1pPr>
          </a:lstStyle>
          <a:p>
            <a:fld id="{054BDDFF-9C74-45EE-AD90-2B14BDC1031C}" type="slidenum">
              <a:rPr lang="zh-CN" altLang="en-US" smtClean="0"/>
              <a:pPr/>
              <a:t>‹#›</a:t>
            </a:fld>
            <a:endParaRPr lang="zh-CN" altLang="en-US" dirty="0"/>
          </a:p>
        </p:txBody>
      </p:sp>
    </p:spTree>
    <p:extLst>
      <p:ext uri="{BB962C8B-B14F-4D97-AF65-F5344CB8AC3E}">
        <p14:creationId xmlns:p14="http://schemas.microsoft.com/office/powerpoint/2010/main" val="113452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1</a:t>
            </a:fld>
            <a:endParaRPr lang="zh-CN" altLang="en-US"/>
          </a:p>
        </p:txBody>
      </p:sp>
    </p:spTree>
    <p:extLst>
      <p:ext uri="{BB962C8B-B14F-4D97-AF65-F5344CB8AC3E}">
        <p14:creationId xmlns:p14="http://schemas.microsoft.com/office/powerpoint/2010/main" val="1620142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10</a:t>
            </a:fld>
            <a:endParaRPr lang="zh-CN" altLang="en-US"/>
          </a:p>
        </p:txBody>
      </p:sp>
    </p:spTree>
    <p:extLst>
      <p:ext uri="{BB962C8B-B14F-4D97-AF65-F5344CB8AC3E}">
        <p14:creationId xmlns:p14="http://schemas.microsoft.com/office/powerpoint/2010/main" val="2969283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11</a:t>
            </a:fld>
            <a:endParaRPr lang="zh-CN" altLang="en-US"/>
          </a:p>
        </p:txBody>
      </p:sp>
    </p:spTree>
    <p:extLst>
      <p:ext uri="{BB962C8B-B14F-4D97-AF65-F5344CB8AC3E}">
        <p14:creationId xmlns:p14="http://schemas.microsoft.com/office/powerpoint/2010/main" val="4153424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12</a:t>
            </a:fld>
            <a:endParaRPr lang="zh-CN" altLang="en-US"/>
          </a:p>
        </p:txBody>
      </p:sp>
    </p:spTree>
    <p:extLst>
      <p:ext uri="{BB962C8B-B14F-4D97-AF65-F5344CB8AC3E}">
        <p14:creationId xmlns:p14="http://schemas.microsoft.com/office/powerpoint/2010/main" val="1461690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13</a:t>
            </a:fld>
            <a:endParaRPr lang="zh-CN" altLang="en-US"/>
          </a:p>
        </p:txBody>
      </p:sp>
    </p:spTree>
    <p:extLst>
      <p:ext uri="{BB962C8B-B14F-4D97-AF65-F5344CB8AC3E}">
        <p14:creationId xmlns:p14="http://schemas.microsoft.com/office/powerpoint/2010/main" val="415513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14</a:t>
            </a:fld>
            <a:endParaRPr lang="zh-CN" altLang="en-US"/>
          </a:p>
        </p:txBody>
      </p:sp>
    </p:spTree>
    <p:extLst>
      <p:ext uri="{BB962C8B-B14F-4D97-AF65-F5344CB8AC3E}">
        <p14:creationId xmlns:p14="http://schemas.microsoft.com/office/powerpoint/2010/main" val="250576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15</a:t>
            </a:fld>
            <a:endParaRPr lang="zh-CN" altLang="en-US"/>
          </a:p>
        </p:txBody>
      </p:sp>
    </p:spTree>
    <p:extLst>
      <p:ext uri="{BB962C8B-B14F-4D97-AF65-F5344CB8AC3E}">
        <p14:creationId xmlns:p14="http://schemas.microsoft.com/office/powerpoint/2010/main" val="3153423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16</a:t>
            </a:fld>
            <a:endParaRPr lang="zh-CN" altLang="en-US"/>
          </a:p>
        </p:txBody>
      </p:sp>
    </p:spTree>
    <p:extLst>
      <p:ext uri="{BB962C8B-B14F-4D97-AF65-F5344CB8AC3E}">
        <p14:creationId xmlns:p14="http://schemas.microsoft.com/office/powerpoint/2010/main" val="4271579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17</a:t>
            </a:fld>
            <a:endParaRPr lang="zh-CN" altLang="en-US"/>
          </a:p>
        </p:txBody>
      </p:sp>
    </p:spTree>
    <p:extLst>
      <p:ext uri="{BB962C8B-B14F-4D97-AF65-F5344CB8AC3E}">
        <p14:creationId xmlns:p14="http://schemas.microsoft.com/office/powerpoint/2010/main" val="3461684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18</a:t>
            </a:fld>
            <a:endParaRPr lang="zh-CN" altLang="en-US"/>
          </a:p>
        </p:txBody>
      </p:sp>
    </p:spTree>
    <p:extLst>
      <p:ext uri="{BB962C8B-B14F-4D97-AF65-F5344CB8AC3E}">
        <p14:creationId xmlns:p14="http://schemas.microsoft.com/office/powerpoint/2010/main" val="2359660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19</a:t>
            </a:fld>
            <a:endParaRPr lang="zh-CN" altLang="en-US"/>
          </a:p>
        </p:txBody>
      </p:sp>
    </p:spTree>
    <p:extLst>
      <p:ext uri="{BB962C8B-B14F-4D97-AF65-F5344CB8AC3E}">
        <p14:creationId xmlns:p14="http://schemas.microsoft.com/office/powerpoint/2010/main" val="3795498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2</a:t>
            </a:fld>
            <a:endParaRPr lang="zh-CN" altLang="en-US"/>
          </a:p>
        </p:txBody>
      </p:sp>
    </p:spTree>
    <p:extLst>
      <p:ext uri="{BB962C8B-B14F-4D97-AF65-F5344CB8AC3E}">
        <p14:creationId xmlns:p14="http://schemas.microsoft.com/office/powerpoint/2010/main" val="26858262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20</a:t>
            </a:fld>
            <a:endParaRPr lang="zh-CN" altLang="en-US"/>
          </a:p>
        </p:txBody>
      </p:sp>
    </p:spTree>
    <p:extLst>
      <p:ext uri="{BB962C8B-B14F-4D97-AF65-F5344CB8AC3E}">
        <p14:creationId xmlns:p14="http://schemas.microsoft.com/office/powerpoint/2010/main" val="3406644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369604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2154246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23</a:t>
            </a:fld>
            <a:endParaRPr lang="zh-CN" altLang="en-US"/>
          </a:p>
        </p:txBody>
      </p:sp>
    </p:spTree>
    <p:extLst>
      <p:ext uri="{BB962C8B-B14F-4D97-AF65-F5344CB8AC3E}">
        <p14:creationId xmlns:p14="http://schemas.microsoft.com/office/powerpoint/2010/main" val="3688180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24</a:t>
            </a:fld>
            <a:endParaRPr lang="zh-CN" altLang="en-US"/>
          </a:p>
        </p:txBody>
      </p:sp>
    </p:spTree>
    <p:extLst>
      <p:ext uri="{BB962C8B-B14F-4D97-AF65-F5344CB8AC3E}">
        <p14:creationId xmlns:p14="http://schemas.microsoft.com/office/powerpoint/2010/main" val="4173480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25</a:t>
            </a:fld>
            <a:endParaRPr lang="zh-CN" altLang="en-US"/>
          </a:p>
        </p:txBody>
      </p:sp>
    </p:spTree>
    <p:extLst>
      <p:ext uri="{BB962C8B-B14F-4D97-AF65-F5344CB8AC3E}">
        <p14:creationId xmlns:p14="http://schemas.microsoft.com/office/powerpoint/2010/main" val="1622963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26</a:t>
            </a:fld>
            <a:endParaRPr lang="zh-CN" altLang="en-US"/>
          </a:p>
        </p:txBody>
      </p:sp>
    </p:spTree>
    <p:extLst>
      <p:ext uri="{BB962C8B-B14F-4D97-AF65-F5344CB8AC3E}">
        <p14:creationId xmlns:p14="http://schemas.microsoft.com/office/powerpoint/2010/main" val="2615611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27</a:t>
            </a:fld>
            <a:endParaRPr lang="zh-CN" altLang="en-US"/>
          </a:p>
        </p:txBody>
      </p:sp>
    </p:spTree>
    <p:extLst>
      <p:ext uri="{BB962C8B-B14F-4D97-AF65-F5344CB8AC3E}">
        <p14:creationId xmlns:p14="http://schemas.microsoft.com/office/powerpoint/2010/main" val="1895328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28</a:t>
            </a:fld>
            <a:endParaRPr lang="zh-CN" altLang="en-US"/>
          </a:p>
        </p:txBody>
      </p:sp>
    </p:spTree>
    <p:extLst>
      <p:ext uri="{BB962C8B-B14F-4D97-AF65-F5344CB8AC3E}">
        <p14:creationId xmlns:p14="http://schemas.microsoft.com/office/powerpoint/2010/main" val="3897079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29</a:t>
            </a:fld>
            <a:endParaRPr lang="zh-CN" altLang="en-US"/>
          </a:p>
        </p:txBody>
      </p:sp>
    </p:spTree>
    <p:extLst>
      <p:ext uri="{BB962C8B-B14F-4D97-AF65-F5344CB8AC3E}">
        <p14:creationId xmlns:p14="http://schemas.microsoft.com/office/powerpoint/2010/main" val="60731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3</a:t>
            </a:fld>
            <a:endParaRPr lang="zh-CN" altLang="en-US"/>
          </a:p>
        </p:txBody>
      </p:sp>
    </p:spTree>
    <p:extLst>
      <p:ext uri="{BB962C8B-B14F-4D97-AF65-F5344CB8AC3E}">
        <p14:creationId xmlns:p14="http://schemas.microsoft.com/office/powerpoint/2010/main" val="14065766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30</a:t>
            </a:fld>
            <a:endParaRPr lang="zh-CN" altLang="en-US"/>
          </a:p>
        </p:txBody>
      </p:sp>
    </p:spTree>
    <p:extLst>
      <p:ext uri="{BB962C8B-B14F-4D97-AF65-F5344CB8AC3E}">
        <p14:creationId xmlns:p14="http://schemas.microsoft.com/office/powerpoint/2010/main" val="1440456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D3AAA5-CF31-4F48-9858-A7C31AF62AFD}" type="slidenum">
              <a:rPr lang="zh-CN" altLang="en-US" smtClean="0"/>
              <a:t>31</a:t>
            </a:fld>
            <a:endParaRPr lang="zh-CN" altLang="en-US"/>
          </a:p>
        </p:txBody>
      </p:sp>
    </p:spTree>
    <p:extLst>
      <p:ext uri="{BB962C8B-B14F-4D97-AF65-F5344CB8AC3E}">
        <p14:creationId xmlns:p14="http://schemas.microsoft.com/office/powerpoint/2010/main" val="57660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33</a:t>
            </a:fld>
            <a:endParaRPr lang="zh-CN" altLang="en-US"/>
          </a:p>
        </p:txBody>
      </p:sp>
    </p:spTree>
    <p:extLst>
      <p:ext uri="{BB962C8B-B14F-4D97-AF65-F5344CB8AC3E}">
        <p14:creationId xmlns:p14="http://schemas.microsoft.com/office/powerpoint/2010/main" val="3810717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34</a:t>
            </a:fld>
            <a:endParaRPr lang="zh-CN" altLang="en-US"/>
          </a:p>
        </p:txBody>
      </p:sp>
    </p:spTree>
    <p:extLst>
      <p:ext uri="{BB962C8B-B14F-4D97-AF65-F5344CB8AC3E}">
        <p14:creationId xmlns:p14="http://schemas.microsoft.com/office/powerpoint/2010/main" val="22460939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35</a:t>
            </a:fld>
            <a:endParaRPr lang="zh-CN" altLang="en-US"/>
          </a:p>
        </p:txBody>
      </p:sp>
    </p:spTree>
    <p:extLst>
      <p:ext uri="{BB962C8B-B14F-4D97-AF65-F5344CB8AC3E}">
        <p14:creationId xmlns:p14="http://schemas.microsoft.com/office/powerpoint/2010/main" val="19261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36</a:t>
            </a:fld>
            <a:endParaRPr lang="zh-CN" altLang="en-US"/>
          </a:p>
        </p:txBody>
      </p:sp>
    </p:spTree>
    <p:extLst>
      <p:ext uri="{BB962C8B-B14F-4D97-AF65-F5344CB8AC3E}">
        <p14:creationId xmlns:p14="http://schemas.microsoft.com/office/powerpoint/2010/main" val="3164163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37</a:t>
            </a:fld>
            <a:endParaRPr lang="zh-CN" altLang="en-US"/>
          </a:p>
        </p:txBody>
      </p:sp>
    </p:spTree>
    <p:extLst>
      <p:ext uri="{BB962C8B-B14F-4D97-AF65-F5344CB8AC3E}">
        <p14:creationId xmlns:p14="http://schemas.microsoft.com/office/powerpoint/2010/main" val="3004304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38</a:t>
            </a:fld>
            <a:endParaRPr lang="zh-CN" altLang="en-US"/>
          </a:p>
        </p:txBody>
      </p:sp>
    </p:spTree>
    <p:extLst>
      <p:ext uri="{BB962C8B-B14F-4D97-AF65-F5344CB8AC3E}">
        <p14:creationId xmlns:p14="http://schemas.microsoft.com/office/powerpoint/2010/main" val="24686984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39</a:t>
            </a:fld>
            <a:endParaRPr lang="zh-CN" altLang="en-US"/>
          </a:p>
        </p:txBody>
      </p:sp>
    </p:spTree>
    <p:extLst>
      <p:ext uri="{BB962C8B-B14F-4D97-AF65-F5344CB8AC3E}">
        <p14:creationId xmlns:p14="http://schemas.microsoft.com/office/powerpoint/2010/main" val="1704431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40</a:t>
            </a:fld>
            <a:endParaRPr lang="zh-CN" altLang="en-US"/>
          </a:p>
        </p:txBody>
      </p:sp>
    </p:spTree>
    <p:extLst>
      <p:ext uri="{BB962C8B-B14F-4D97-AF65-F5344CB8AC3E}">
        <p14:creationId xmlns:p14="http://schemas.microsoft.com/office/powerpoint/2010/main" val="1864776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a:t>
            </a:fld>
            <a:endParaRPr lang="zh-CN" altLang="en-US"/>
          </a:p>
        </p:txBody>
      </p:sp>
    </p:spTree>
    <p:extLst>
      <p:ext uri="{BB962C8B-B14F-4D97-AF65-F5344CB8AC3E}">
        <p14:creationId xmlns:p14="http://schemas.microsoft.com/office/powerpoint/2010/main" val="35845387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41</a:t>
            </a:fld>
            <a:endParaRPr lang="zh-CN" altLang="en-US"/>
          </a:p>
        </p:txBody>
      </p:sp>
    </p:spTree>
    <p:extLst>
      <p:ext uri="{BB962C8B-B14F-4D97-AF65-F5344CB8AC3E}">
        <p14:creationId xmlns:p14="http://schemas.microsoft.com/office/powerpoint/2010/main" val="2205124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42</a:t>
            </a:fld>
            <a:endParaRPr lang="zh-CN" altLang="en-US"/>
          </a:p>
        </p:txBody>
      </p:sp>
    </p:spTree>
    <p:extLst>
      <p:ext uri="{BB962C8B-B14F-4D97-AF65-F5344CB8AC3E}">
        <p14:creationId xmlns:p14="http://schemas.microsoft.com/office/powerpoint/2010/main" val="6187636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43</a:t>
            </a:fld>
            <a:endParaRPr lang="zh-CN" altLang="en-US"/>
          </a:p>
        </p:txBody>
      </p:sp>
    </p:spTree>
    <p:extLst>
      <p:ext uri="{BB962C8B-B14F-4D97-AF65-F5344CB8AC3E}">
        <p14:creationId xmlns:p14="http://schemas.microsoft.com/office/powerpoint/2010/main" val="19542425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44</a:t>
            </a:fld>
            <a:endParaRPr lang="zh-CN" altLang="en-US"/>
          </a:p>
        </p:txBody>
      </p:sp>
    </p:spTree>
    <p:extLst>
      <p:ext uri="{BB962C8B-B14F-4D97-AF65-F5344CB8AC3E}">
        <p14:creationId xmlns:p14="http://schemas.microsoft.com/office/powerpoint/2010/main" val="35970599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45</a:t>
            </a:fld>
            <a:endParaRPr lang="zh-CN" altLang="en-US"/>
          </a:p>
        </p:txBody>
      </p:sp>
    </p:spTree>
    <p:extLst>
      <p:ext uri="{BB962C8B-B14F-4D97-AF65-F5344CB8AC3E}">
        <p14:creationId xmlns:p14="http://schemas.microsoft.com/office/powerpoint/2010/main" val="951973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5</a:t>
            </a:fld>
            <a:endParaRPr lang="zh-CN" altLang="en-US"/>
          </a:p>
        </p:txBody>
      </p:sp>
    </p:spTree>
    <p:extLst>
      <p:ext uri="{BB962C8B-B14F-4D97-AF65-F5344CB8AC3E}">
        <p14:creationId xmlns:p14="http://schemas.microsoft.com/office/powerpoint/2010/main" val="2732393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6</a:t>
            </a:fld>
            <a:endParaRPr lang="zh-CN" altLang="en-US"/>
          </a:p>
        </p:txBody>
      </p:sp>
    </p:spTree>
    <p:extLst>
      <p:ext uri="{BB962C8B-B14F-4D97-AF65-F5344CB8AC3E}">
        <p14:creationId xmlns:p14="http://schemas.microsoft.com/office/powerpoint/2010/main" val="3861132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7</a:t>
            </a:fld>
            <a:endParaRPr lang="zh-CN" altLang="en-US"/>
          </a:p>
        </p:txBody>
      </p:sp>
    </p:spTree>
    <p:extLst>
      <p:ext uri="{BB962C8B-B14F-4D97-AF65-F5344CB8AC3E}">
        <p14:creationId xmlns:p14="http://schemas.microsoft.com/office/powerpoint/2010/main" val="653348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8</a:t>
            </a:fld>
            <a:endParaRPr lang="zh-CN" altLang="en-US"/>
          </a:p>
        </p:txBody>
      </p:sp>
    </p:spTree>
    <p:extLst>
      <p:ext uri="{BB962C8B-B14F-4D97-AF65-F5344CB8AC3E}">
        <p14:creationId xmlns:p14="http://schemas.microsoft.com/office/powerpoint/2010/main" val="110111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9</a:t>
            </a:fld>
            <a:endParaRPr lang="zh-CN" altLang="en-US"/>
          </a:p>
        </p:txBody>
      </p:sp>
    </p:spTree>
    <p:extLst>
      <p:ext uri="{BB962C8B-B14F-4D97-AF65-F5344CB8AC3E}">
        <p14:creationId xmlns:p14="http://schemas.microsoft.com/office/powerpoint/2010/main" val="1704723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dirty="0"/>
          </a:p>
        </p:txBody>
      </p:sp>
    </p:spTree>
    <p:extLst>
      <p:ext uri="{BB962C8B-B14F-4D97-AF65-F5344CB8AC3E}">
        <p14:creationId xmlns:p14="http://schemas.microsoft.com/office/powerpoint/2010/main" val="315767327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59369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3768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04E44E1-FE46-F449-845B-1F5E79D98A33}"/>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2814498"/>
            <a:ext cx="12191332" cy="3613452"/>
          </a:xfrm>
          <a:prstGeom prst="rect">
            <a:avLst/>
          </a:prstGeom>
        </p:spPr>
      </p:pic>
    </p:spTree>
    <p:extLst>
      <p:ext uri="{BB962C8B-B14F-4D97-AF65-F5344CB8AC3E}">
        <p14:creationId xmlns:p14="http://schemas.microsoft.com/office/powerpoint/2010/main" val="279097892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15" name="图片占位符 14"/>
          <p:cNvSpPr>
            <a:spLocks noGrp="1"/>
          </p:cNvSpPr>
          <p:nvPr>
            <p:ph type="pic" sz="quarter" idx="12"/>
          </p:nvPr>
        </p:nvSpPr>
        <p:spPr>
          <a:xfrm>
            <a:off x="2684983" y="1518816"/>
            <a:ext cx="2662103" cy="2048669"/>
          </a:xfrm>
          <a:prstGeom prst="rect">
            <a:avLst/>
          </a:prstGeom>
        </p:spPr>
        <p:txBody>
          <a:bodyPr/>
          <a:lstStyle/>
          <a:p>
            <a:endParaRPr lang="zh-CN" altLang="en-US"/>
          </a:p>
        </p:txBody>
      </p:sp>
      <p:sp>
        <p:nvSpPr>
          <p:cNvPr id="3" name="页脚占位符 4"/>
          <p:cNvSpPr>
            <a:spLocks noGrp="1"/>
          </p:cNvSpPr>
          <p:nvPr>
            <p:ph type="ftr" sz="quarter" idx="11"/>
          </p:nvPr>
        </p:nvSpPr>
        <p:spPr>
          <a:xfrm>
            <a:off x="4165363" y="6356746"/>
            <a:ext cx="3861276" cy="365780"/>
          </a:xfrm>
          <a:prstGeom prst="rect">
            <a:avLst/>
          </a:prstGeom>
        </p:spPr>
        <p:txBody>
          <a:bodyPr/>
          <a:lstStyle>
            <a:lvl1pPr>
              <a:defRPr/>
            </a:lvl1pPr>
          </a:lstStyle>
          <a:p>
            <a:pPr>
              <a:defRPr/>
            </a:pPr>
            <a:endParaRPr lang="zh-CN" altLang="en-US" dirty="0"/>
          </a:p>
        </p:txBody>
      </p:sp>
      <p:sp>
        <p:nvSpPr>
          <p:cNvPr id="16" name="图片占位符 14"/>
          <p:cNvSpPr>
            <a:spLocks noGrp="1"/>
          </p:cNvSpPr>
          <p:nvPr>
            <p:ph type="pic" sz="quarter" idx="13"/>
          </p:nvPr>
        </p:nvSpPr>
        <p:spPr>
          <a:xfrm>
            <a:off x="2664560" y="3993561"/>
            <a:ext cx="2662103" cy="2048669"/>
          </a:xfrm>
          <a:prstGeom prst="rect">
            <a:avLst/>
          </a:prstGeom>
        </p:spPr>
        <p:txBody>
          <a:bodyPr/>
          <a:lstStyle/>
          <a:p>
            <a:endParaRPr lang="zh-CN" altLang="en-US"/>
          </a:p>
        </p:txBody>
      </p:sp>
      <p:sp>
        <p:nvSpPr>
          <p:cNvPr id="17" name="图片占位符 14"/>
          <p:cNvSpPr>
            <a:spLocks noGrp="1"/>
          </p:cNvSpPr>
          <p:nvPr>
            <p:ph type="pic" sz="quarter" idx="14"/>
          </p:nvPr>
        </p:nvSpPr>
        <p:spPr>
          <a:xfrm>
            <a:off x="7010578" y="4010035"/>
            <a:ext cx="2662103" cy="2048669"/>
          </a:xfrm>
          <a:prstGeom prst="rect">
            <a:avLst/>
          </a:prstGeom>
        </p:spPr>
        <p:txBody>
          <a:bodyPr/>
          <a:lstStyle/>
          <a:p>
            <a:endParaRPr lang="zh-CN" altLang="en-US"/>
          </a:p>
        </p:txBody>
      </p:sp>
      <p:sp>
        <p:nvSpPr>
          <p:cNvPr id="18" name="图片占位符 14"/>
          <p:cNvSpPr>
            <a:spLocks noGrp="1"/>
          </p:cNvSpPr>
          <p:nvPr>
            <p:ph type="pic" sz="quarter" idx="15"/>
          </p:nvPr>
        </p:nvSpPr>
        <p:spPr>
          <a:xfrm>
            <a:off x="7020928" y="1518816"/>
            <a:ext cx="2662103" cy="2048669"/>
          </a:xfrm>
          <a:prstGeom prst="rect">
            <a:avLst/>
          </a:prstGeom>
        </p:spPr>
        <p:txBody>
          <a:bodyPr/>
          <a:lstStyle/>
          <a:p>
            <a:endParaRPr lang="zh-CN" altLang="en-US"/>
          </a:p>
        </p:txBody>
      </p:sp>
    </p:spTree>
    <p:extLst>
      <p:ext uri="{BB962C8B-B14F-4D97-AF65-F5344CB8AC3E}">
        <p14:creationId xmlns:p14="http://schemas.microsoft.com/office/powerpoint/2010/main" val="3235354481"/>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96756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797748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2781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96682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81112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53709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22947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2020/7/22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892508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22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49" charset="-122"/>
                <a:ea typeface="黑体" panose="02010609060101010101" pitchFamily="49" charset="-122"/>
              </a:defRPr>
            </a:lvl1pPr>
          </a:lstStyle>
          <a:p>
            <a:fld id="{6BC56423-C432-45E6-89A1-31D5D84238BE}" type="datetimeFigureOut">
              <a:rPr lang="zh-CN" altLang="en-US" smtClean="0"/>
              <a:pPr/>
              <a:t>2020/7/22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49" charset="-122"/>
                <a:ea typeface="黑体" panose="02010609060101010101" pitchFamily="49"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49" charset="-122"/>
                <a:ea typeface="黑体" panose="02010609060101010101" pitchFamily="49" charset="-122"/>
              </a:defRPr>
            </a:lvl1pPr>
          </a:lstStyle>
          <a:p>
            <a:fld id="{34F1E86F-CBF7-4DF7-824A-AB405C555AAE}" type="slidenum">
              <a:rPr lang="zh-CN" altLang="en-US" smtClean="0"/>
              <a:pPr/>
              <a:t>‹#›</a:t>
            </a:fld>
            <a:endParaRPr lang="zh-CN" altLang="en-US" dirty="0"/>
          </a:p>
        </p:txBody>
      </p:sp>
      <p:pic>
        <p:nvPicPr>
          <p:cNvPr id="7" name="图片 6"/>
          <p:cNvPicPr>
            <a:picLocks noChangeAspect="1"/>
          </p:cNvPicPr>
          <p:nvPr userDrawn="1"/>
        </p:nvPicPr>
        <p:blipFill>
          <a:blip r:embed="rId15"/>
          <a:stretch>
            <a:fillRect/>
          </a:stretch>
        </p:blipFill>
        <p:spPr>
          <a:xfrm>
            <a:off x="9937433" y="40343"/>
            <a:ext cx="2150778" cy="324782"/>
          </a:xfrm>
          <a:prstGeom prst="rect">
            <a:avLst/>
          </a:prstGeom>
        </p:spPr>
      </p:pic>
    </p:spTree>
    <p:extLst>
      <p:ext uri="{BB962C8B-B14F-4D97-AF65-F5344CB8AC3E}">
        <p14:creationId xmlns:p14="http://schemas.microsoft.com/office/powerpoint/2010/main" val="1948058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56" userDrawn="1">
          <p15:clr>
            <a:srgbClr val="F26B43"/>
          </p15:clr>
        </p15:guide>
        <p15:guide id="2" pos="392" userDrawn="1">
          <p15:clr>
            <a:srgbClr val="F26B43"/>
          </p15:clr>
        </p15:guide>
        <p15:guide id="3" pos="7280" userDrawn="1">
          <p15:clr>
            <a:srgbClr val="F26B43"/>
          </p15:clr>
        </p15:guide>
        <p15:guide id="4" orient="horz" pos="44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chart" Target="../charts/chart11.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4.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2.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3.JP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notesSlide" Target="../notesSlides/notesSlide21.xml"/><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2.jpeg"/><Relationship Id="rId2" Type="http://schemas.openxmlformats.org/officeDocument/2006/relationships/slideLayout" Target="../slideLayouts/slideLayout13.xml"/><Relationship Id="rId1" Type="http://schemas.openxmlformats.org/officeDocument/2006/relationships/tags" Target="../tags/tag2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g"/><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g"/><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chart" Target="../charts/chart19.xml"/><Relationship Id="rId4" Type="http://schemas.openxmlformats.org/officeDocument/2006/relationships/chart" Target="../charts/chart1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48.jpeg"/><Relationship Id="rId2" Type="http://schemas.openxmlformats.org/officeDocument/2006/relationships/slideLayout" Target="../slideLayouts/slideLayout13.xml"/><Relationship Id="rId1" Type="http://schemas.openxmlformats.org/officeDocument/2006/relationships/tags" Target="../tags/tag30.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1.emf"/></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1.xml"/><Relationship Id="rId13" Type="http://schemas.openxmlformats.org/officeDocument/2006/relationships/image" Target="../media/image56.jpeg"/><Relationship Id="rId3" Type="http://schemas.openxmlformats.org/officeDocument/2006/relationships/tags" Target="../tags/tag34.xml"/><Relationship Id="rId7" Type="http://schemas.openxmlformats.org/officeDocument/2006/relationships/slideLayout" Target="../slideLayouts/slideLayout1.xml"/><Relationship Id="rId12" Type="http://schemas.openxmlformats.org/officeDocument/2006/relationships/image" Target="../media/image55.jpe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54.jpeg"/><Relationship Id="rId5" Type="http://schemas.openxmlformats.org/officeDocument/2006/relationships/tags" Target="../tags/tag36.xml"/><Relationship Id="rId15" Type="http://schemas.openxmlformats.org/officeDocument/2006/relationships/image" Target="../media/image58.png"/><Relationship Id="rId10" Type="http://schemas.openxmlformats.org/officeDocument/2006/relationships/image" Target="../media/image53.jpeg"/><Relationship Id="rId4" Type="http://schemas.openxmlformats.org/officeDocument/2006/relationships/tags" Target="../tags/tag35.xml"/><Relationship Id="rId9" Type="http://schemas.openxmlformats.org/officeDocument/2006/relationships/image" Target="../media/image52.jpeg"/><Relationship Id="rId14" Type="http://schemas.openxmlformats.org/officeDocument/2006/relationships/image" Target="../media/image57.jpeg"/></Relationships>
</file>

<file path=ppt/slides/_rels/slide4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186" y="0"/>
            <a:ext cx="4355179" cy="1568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1"/>
            <a:ext cx="12193056" cy="6858594"/>
          </a:xfrm>
          <a:prstGeom prst="rect">
            <a:avLst/>
          </a:prstGeom>
        </p:spPr>
      </p:pic>
      <p:cxnSp>
        <p:nvCxnSpPr>
          <p:cNvPr id="85" name="直接连接符 84"/>
          <p:cNvCxnSpPr/>
          <p:nvPr/>
        </p:nvCxnSpPr>
        <p:spPr>
          <a:xfrm>
            <a:off x="6096000" y="1094577"/>
            <a:ext cx="1" cy="2262472"/>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6024049" y="3357049"/>
            <a:ext cx="143903" cy="143903"/>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cxnSp>
        <p:nvCxnSpPr>
          <p:cNvPr id="87" name="直接连接符 86"/>
          <p:cNvCxnSpPr/>
          <p:nvPr/>
        </p:nvCxnSpPr>
        <p:spPr>
          <a:xfrm>
            <a:off x="6096001" y="1056708"/>
            <a:ext cx="0" cy="2300341"/>
          </a:xfrm>
          <a:prstGeom prst="line">
            <a:avLst/>
          </a:prstGeom>
          <a:ln w="2857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88" name="弧形 87"/>
          <p:cNvSpPr/>
          <p:nvPr/>
        </p:nvSpPr>
        <p:spPr>
          <a:xfrm>
            <a:off x="3723708" y="1056708"/>
            <a:ext cx="4744585" cy="4744585"/>
          </a:xfrm>
          <a:prstGeom prst="arc">
            <a:avLst>
              <a:gd name="adj1" fmla="val 16214049"/>
              <a:gd name="adj2" fmla="val 10802395"/>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89" name="椭圆 88"/>
          <p:cNvSpPr/>
          <p:nvPr/>
        </p:nvSpPr>
        <p:spPr>
          <a:xfrm>
            <a:off x="6005401" y="3337350"/>
            <a:ext cx="180468" cy="180468"/>
          </a:xfrm>
          <a:prstGeom prst="ellipse">
            <a:avLst/>
          </a:prstGeom>
          <a:noFill/>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90" name="椭圆 89"/>
          <p:cNvSpPr/>
          <p:nvPr/>
        </p:nvSpPr>
        <p:spPr>
          <a:xfrm>
            <a:off x="5998012" y="961142"/>
            <a:ext cx="180468" cy="180468"/>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91" name="椭圆 90"/>
          <p:cNvSpPr/>
          <p:nvPr/>
        </p:nvSpPr>
        <p:spPr>
          <a:xfrm>
            <a:off x="6024049" y="3357049"/>
            <a:ext cx="143903" cy="143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cxnSp>
        <p:nvCxnSpPr>
          <p:cNvPr id="92" name="直接连接符 91"/>
          <p:cNvCxnSpPr/>
          <p:nvPr/>
        </p:nvCxnSpPr>
        <p:spPr>
          <a:xfrm>
            <a:off x="6097034"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6045331" y="1441447"/>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94" name="椭圆 93"/>
          <p:cNvSpPr/>
          <p:nvPr/>
        </p:nvSpPr>
        <p:spPr>
          <a:xfrm>
            <a:off x="6014255" y="1411051"/>
            <a:ext cx="157384" cy="157384"/>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grpSp>
        <p:nvGrpSpPr>
          <p:cNvPr id="95" name="组合 94"/>
          <p:cNvGrpSpPr/>
          <p:nvPr/>
        </p:nvGrpSpPr>
        <p:grpSpPr>
          <a:xfrm>
            <a:off x="4159543" y="1482811"/>
            <a:ext cx="3880986" cy="3882646"/>
            <a:chOff x="4159543" y="1482811"/>
            <a:chExt cx="3880986" cy="3882646"/>
          </a:xfrm>
          <a:effectLst/>
        </p:grpSpPr>
        <p:sp>
          <p:nvSpPr>
            <p:cNvPr id="96" name="弧形 95"/>
            <p:cNvSpPr/>
            <p:nvPr/>
          </p:nvSpPr>
          <p:spPr>
            <a:xfrm>
              <a:off x="4159543" y="1492543"/>
              <a:ext cx="3872914" cy="3872914"/>
            </a:xfrm>
            <a:prstGeom prst="arc">
              <a:avLst>
                <a:gd name="adj1" fmla="val 16248570"/>
                <a:gd name="adj2" fmla="val 5403367"/>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97" name="椭圆 96"/>
            <p:cNvSpPr/>
            <p:nvPr/>
          </p:nvSpPr>
          <p:spPr>
            <a:xfrm>
              <a:off x="4162999" y="1482811"/>
              <a:ext cx="3877530" cy="3877530"/>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grpSp>
      <p:grpSp>
        <p:nvGrpSpPr>
          <p:cNvPr id="98" name="组合 97"/>
          <p:cNvGrpSpPr/>
          <p:nvPr/>
        </p:nvGrpSpPr>
        <p:grpSpPr>
          <a:xfrm>
            <a:off x="3367314" y="734268"/>
            <a:ext cx="5423419" cy="5423419"/>
            <a:chOff x="3367314" y="734268"/>
            <a:chExt cx="5423419" cy="5423419"/>
          </a:xfrm>
        </p:grpSpPr>
        <p:sp>
          <p:nvSpPr>
            <p:cNvPr id="99" name="弧形 98"/>
            <p:cNvSpPr/>
            <p:nvPr/>
          </p:nvSpPr>
          <p:spPr>
            <a:xfrm>
              <a:off x="3367314" y="734268"/>
              <a:ext cx="5423419" cy="5423419"/>
            </a:xfrm>
            <a:prstGeom prst="arc">
              <a:avLst>
                <a:gd name="adj1" fmla="val 16216691"/>
                <a:gd name="adj2" fmla="val 8013284"/>
              </a:avLst>
            </a:prstGeom>
            <a:noFill/>
            <a:ln w="19050">
              <a:solidFill>
                <a:schemeClr val="bg1"/>
              </a:solidFill>
              <a:prstDash val="sysDot"/>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100" name="椭圆 99"/>
            <p:cNvSpPr/>
            <p:nvPr/>
          </p:nvSpPr>
          <p:spPr>
            <a:xfrm>
              <a:off x="3392366" y="760139"/>
              <a:ext cx="5397548" cy="5397548"/>
            </a:xfrm>
            <a:prstGeom prst="ellipse">
              <a:avLst/>
            </a:prstGeom>
            <a:no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grpSp>
      <p:sp>
        <p:nvSpPr>
          <p:cNvPr id="101" name="文本框 100"/>
          <p:cNvSpPr txBox="1"/>
          <p:nvPr/>
        </p:nvSpPr>
        <p:spPr>
          <a:xfrm>
            <a:off x="4427415" y="2976099"/>
            <a:ext cx="3260857" cy="1902059"/>
          </a:xfrm>
          <a:prstGeom prst="rect">
            <a:avLst/>
          </a:prstGeom>
          <a:noFill/>
        </p:spPr>
        <p:txBody>
          <a:bodyPr wrap="square" rtlCol="0" anchor="ctr">
            <a:spAutoFit/>
          </a:bodyPr>
          <a:lstStyle/>
          <a:p>
            <a:pPr algn="ctr">
              <a:lnSpc>
                <a:spcPct val="105000"/>
              </a:lnSpc>
            </a:pPr>
            <a:r>
              <a:rPr lang="en-US" altLang="zh-CN" sz="8000" dirty="0">
                <a:solidFill>
                  <a:schemeClr val="bg1"/>
                </a:solidFill>
                <a:latin typeface="黑体" panose="02010609060101010101" pitchFamily="49" charset="-122"/>
                <a:ea typeface="黑体" panose="02010609060101010101" pitchFamily="49" charset="-122"/>
                <a:sym typeface="黑体" panose="02010609060101010101" pitchFamily="49" charset="-122"/>
              </a:rPr>
              <a:t>2019</a:t>
            </a:r>
          </a:p>
          <a:p>
            <a:pPr algn="ctr">
              <a:lnSpc>
                <a:spcPct val="105000"/>
              </a:lnSpc>
            </a:pPr>
            <a:r>
              <a:rPr lang="en-US" altLang="zh-CN" sz="32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XX</a:t>
            </a:r>
            <a:r>
              <a:rPr lang="zh-CN" altLang="en-US" sz="32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年度</a:t>
            </a:r>
            <a:r>
              <a:rPr lang="zh-CN" altLang="en-US" sz="3200" dirty="0" smtClean="0">
                <a:solidFill>
                  <a:schemeClr val="bg1"/>
                </a:solidFill>
                <a:latin typeface="黑体" panose="02010609060101010101" pitchFamily="49" charset="-122"/>
                <a:ea typeface="黑体" panose="02010609060101010101" pitchFamily="49" charset="-122"/>
                <a:sym typeface="黑体" panose="02010609060101010101" pitchFamily="49" charset="-122"/>
              </a:rPr>
              <a:t>评估</a:t>
            </a:r>
            <a:r>
              <a:rPr lang="zh-CN" altLang="en-US" sz="3200" dirty="0">
                <a:solidFill>
                  <a:schemeClr val="bg1"/>
                </a:solidFill>
                <a:latin typeface="黑体" panose="02010609060101010101" pitchFamily="49" charset="-122"/>
                <a:ea typeface="黑体" panose="02010609060101010101" pitchFamily="49" charset="-122"/>
                <a:sym typeface="黑体" panose="02010609060101010101" pitchFamily="49" charset="-122"/>
              </a:rPr>
              <a:t>总结</a:t>
            </a:r>
            <a:endParaRPr lang="zh-CN" altLang="en-US" sz="44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cxnSp>
        <p:nvCxnSpPr>
          <p:cNvPr id="102" name="直接连接符 101"/>
          <p:cNvCxnSpPr/>
          <p:nvPr/>
        </p:nvCxnSpPr>
        <p:spPr>
          <a:xfrm>
            <a:off x="6096000"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6041128" y="3361820"/>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cxnSp>
        <p:nvCxnSpPr>
          <p:cNvPr id="104" name="直接连接符 103"/>
          <p:cNvCxnSpPr>
            <a:endCxn id="91" idx="0"/>
          </p:cNvCxnSpPr>
          <p:nvPr/>
        </p:nvCxnSpPr>
        <p:spPr>
          <a:xfrm>
            <a:off x="6094948" y="1489741"/>
            <a:ext cx="1053"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6044281" y="1441447"/>
            <a:ext cx="103438" cy="3961936"/>
            <a:chOff x="6576669" y="1441447"/>
            <a:chExt cx="103438" cy="3961936"/>
          </a:xfrm>
          <a:solidFill>
            <a:schemeClr val="bg1"/>
          </a:solidFill>
          <a:effectLst/>
        </p:grpSpPr>
        <p:grpSp>
          <p:nvGrpSpPr>
            <p:cNvPr id="106" name="组合 105"/>
            <p:cNvGrpSpPr/>
            <p:nvPr/>
          </p:nvGrpSpPr>
          <p:grpSpPr>
            <a:xfrm>
              <a:off x="6576669" y="1441447"/>
              <a:ext cx="103438" cy="2019608"/>
              <a:chOff x="6324326" y="1441447"/>
              <a:chExt cx="103438" cy="2019608"/>
            </a:xfrm>
            <a:grpFill/>
          </p:grpSpPr>
          <p:sp>
            <p:nvSpPr>
              <p:cNvPr id="111" name="椭圆 110"/>
              <p:cNvSpPr/>
              <p:nvPr/>
            </p:nvSpPr>
            <p:spPr>
              <a:xfrm>
                <a:off x="6328529" y="1441447"/>
                <a:ext cx="99235" cy="9923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112" name="椭圆 111"/>
              <p:cNvSpPr/>
              <p:nvPr/>
            </p:nvSpPr>
            <p:spPr>
              <a:xfrm>
                <a:off x="6324326" y="3361820"/>
                <a:ext cx="99235" cy="99235"/>
              </a:xfrm>
              <a:prstGeom prst="ellipse">
                <a:avLst/>
              </a:prstGeom>
              <a:grpFill/>
              <a:ln>
                <a:solidFill>
                  <a:srgbClr val="FB27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cxnSp>
            <p:nvCxnSpPr>
              <p:cNvPr id="113" name="直接连接符 112"/>
              <p:cNvCxnSpPr/>
              <p:nvPr/>
            </p:nvCxnSpPr>
            <p:spPr>
              <a:xfrm>
                <a:off x="6378146" y="1489741"/>
                <a:ext cx="1053" cy="1867308"/>
              </a:xfrm>
              <a:prstGeom prst="line">
                <a:avLst/>
              </a:prstGeom>
              <a:grpFill/>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6576669" y="3383775"/>
              <a:ext cx="103438" cy="2019608"/>
              <a:chOff x="6324326" y="1441447"/>
              <a:chExt cx="103438" cy="2019608"/>
            </a:xfrm>
            <a:grpFill/>
          </p:grpSpPr>
          <p:sp>
            <p:nvSpPr>
              <p:cNvPr id="108" name="椭圆 107"/>
              <p:cNvSpPr/>
              <p:nvPr/>
            </p:nvSpPr>
            <p:spPr>
              <a:xfrm>
                <a:off x="6328529" y="1441447"/>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109" name="椭圆 108"/>
              <p:cNvSpPr/>
              <p:nvPr/>
            </p:nvSpPr>
            <p:spPr>
              <a:xfrm>
                <a:off x="6324326" y="3361820"/>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cxnSp>
            <p:nvCxnSpPr>
              <p:cNvPr id="110" name="直接连接符 109"/>
              <p:cNvCxnSpPr/>
              <p:nvPr/>
            </p:nvCxnSpPr>
            <p:spPr>
              <a:xfrm>
                <a:off x="6378146" y="1489741"/>
                <a:ext cx="1053" cy="1867308"/>
              </a:xfrm>
              <a:prstGeom prst="line">
                <a:avLst/>
              </a:prstGeom>
              <a:grpFill/>
              <a:ln w="28575">
                <a:solidFill>
                  <a:schemeClr val="bg1">
                    <a:alpha val="0"/>
                  </a:schemeClr>
                </a:solidFill>
              </a:ln>
              <a:effectLst/>
            </p:spPr>
            <p:style>
              <a:lnRef idx="1">
                <a:schemeClr val="accent1"/>
              </a:lnRef>
              <a:fillRef idx="0">
                <a:schemeClr val="accent1"/>
              </a:fillRef>
              <a:effectRef idx="0">
                <a:schemeClr val="accent1"/>
              </a:effectRef>
              <a:fontRef idx="minor">
                <a:schemeClr val="tx1"/>
              </a:fontRef>
            </p:style>
          </p:cxnSp>
        </p:grpSp>
      </p:grpSp>
      <p:cxnSp>
        <p:nvCxnSpPr>
          <p:cNvPr id="114" name="直接连接符 113"/>
          <p:cNvCxnSpPr/>
          <p:nvPr/>
        </p:nvCxnSpPr>
        <p:spPr>
          <a:xfrm>
            <a:off x="6093770" y="760139"/>
            <a:ext cx="0" cy="2596910"/>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6057844" y="5310724"/>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3" name="矩形 2"/>
          <p:cNvSpPr/>
          <p:nvPr/>
        </p:nvSpPr>
        <p:spPr>
          <a:xfrm rot="2700000">
            <a:off x="10401345" y="497745"/>
            <a:ext cx="1287731" cy="128773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783346690"/>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400" fill="hold"/>
                                        <p:tgtEl>
                                          <p:spTgt spid="85"/>
                                        </p:tgtEl>
                                        <p:attrNameLst>
                                          <p:attrName>ppt_x</p:attrName>
                                        </p:attrNameLst>
                                      </p:cBhvr>
                                      <p:tavLst>
                                        <p:tav tm="0">
                                          <p:val>
                                            <p:strVal val="#ppt_x"/>
                                          </p:val>
                                        </p:tav>
                                        <p:tav tm="100000">
                                          <p:val>
                                            <p:strVal val="#ppt_x"/>
                                          </p:val>
                                        </p:tav>
                                      </p:tavLst>
                                    </p:anim>
                                    <p:anim calcmode="lin" valueType="num">
                                      <p:cBhvr additive="base">
                                        <p:cTn id="8" dur="400" fill="hold"/>
                                        <p:tgtEl>
                                          <p:spTgt spid="85"/>
                                        </p:tgtEl>
                                        <p:attrNameLst>
                                          <p:attrName>ppt_y</p:attrName>
                                        </p:attrNameLst>
                                      </p:cBhvr>
                                      <p:tavLst>
                                        <p:tav tm="0">
                                          <p:val>
                                            <p:strVal val="0-#ppt_h/2"/>
                                          </p:val>
                                        </p:tav>
                                        <p:tav tm="100000">
                                          <p:val>
                                            <p:strVal val="#ppt_y"/>
                                          </p:val>
                                        </p:tav>
                                      </p:tavLst>
                                    </p:anim>
                                  </p:childTnLst>
                                </p:cTn>
                              </p:par>
                              <p:par>
                                <p:cTn id="9" presetID="22" presetClass="exit" presetSubtype="1" fill="hold" nodeType="withEffect">
                                  <p:stCondLst>
                                    <p:cond delay="200"/>
                                  </p:stCondLst>
                                  <p:childTnLst>
                                    <p:animEffect transition="out" filter="wipe(up)">
                                      <p:cBhvr>
                                        <p:cTn id="10" dur="500"/>
                                        <p:tgtEl>
                                          <p:spTgt spid="85"/>
                                        </p:tgtEl>
                                      </p:cBhvr>
                                    </p:animEffect>
                                    <p:set>
                                      <p:cBhvr>
                                        <p:cTn id="11" dur="1" fill="hold">
                                          <p:stCondLst>
                                            <p:cond delay="499"/>
                                          </p:stCondLst>
                                        </p:cTn>
                                        <p:tgtEl>
                                          <p:spTgt spid="85"/>
                                        </p:tgtEl>
                                        <p:attrNameLst>
                                          <p:attrName>style.visibility</p:attrName>
                                        </p:attrNameLst>
                                      </p:cBhvr>
                                      <p:to>
                                        <p:strVal val="hidden"/>
                                      </p:to>
                                    </p:set>
                                  </p:childTnLst>
                                </p:cTn>
                              </p:par>
                              <p:par>
                                <p:cTn id="12" presetID="10" presetClass="entr" presetSubtype="0" fill="hold" grpId="0" nodeType="withEffect">
                                  <p:stCondLst>
                                    <p:cond delay="400"/>
                                  </p:stCondLst>
                                  <p:childTnLst>
                                    <p:set>
                                      <p:cBhvr>
                                        <p:cTn id="13" dur="1" fill="hold">
                                          <p:stCondLst>
                                            <p:cond delay="0"/>
                                          </p:stCondLst>
                                        </p:cTn>
                                        <p:tgtEl>
                                          <p:spTgt spid="86"/>
                                        </p:tgtEl>
                                        <p:attrNameLst>
                                          <p:attrName>style.visibility</p:attrName>
                                        </p:attrNameLst>
                                      </p:cBhvr>
                                      <p:to>
                                        <p:strVal val="visible"/>
                                      </p:to>
                                    </p:set>
                                    <p:animEffect transition="in" filter="fade">
                                      <p:cBhvr>
                                        <p:cTn id="14" dur="500"/>
                                        <p:tgtEl>
                                          <p:spTgt spid="86"/>
                                        </p:tgtEl>
                                      </p:cBhvr>
                                    </p:animEffect>
                                  </p:childTnLst>
                                </p:cTn>
                              </p:par>
                            </p:childTnLst>
                          </p:cTn>
                        </p:par>
                        <p:par>
                          <p:cTn id="15" fill="hold">
                            <p:stCondLst>
                              <p:cond delay="900"/>
                            </p:stCondLst>
                            <p:childTnLst>
                              <p:par>
                                <p:cTn id="16" presetID="26" presetClass="emph" presetSubtype="0" fill="hold" grpId="1" nodeType="afterEffect">
                                  <p:stCondLst>
                                    <p:cond delay="0"/>
                                  </p:stCondLst>
                                  <p:childTnLst>
                                    <p:animEffect transition="out" filter="fade">
                                      <p:cBhvr>
                                        <p:cTn id="17" dur="1000" tmFilter="0, 0; .2, .5; .8, .5; 1, 0"/>
                                        <p:tgtEl>
                                          <p:spTgt spid="86"/>
                                        </p:tgtEl>
                                      </p:cBhvr>
                                    </p:animEffect>
                                    <p:animScale>
                                      <p:cBhvr>
                                        <p:cTn id="18" dur="500" autoRev="1" fill="hold"/>
                                        <p:tgtEl>
                                          <p:spTgt spid="86"/>
                                        </p:tgtEl>
                                      </p:cBhvr>
                                      <p:by x="105000" y="105000"/>
                                    </p:animScale>
                                  </p:childTnLst>
                                </p:cTn>
                              </p:par>
                              <p:par>
                                <p:cTn id="19" presetID="64" presetClass="path" presetSubtype="0" fill="hold" grpId="2" nodeType="withEffect">
                                  <p:stCondLst>
                                    <p:cond delay="400"/>
                                  </p:stCondLst>
                                  <p:childTnLst>
                                    <p:animMotion origin="layout" path="M 0 0 L 0 -0.34583 " pathEditMode="relative" rAng="0" ptsTypes="AA">
                                      <p:cBhvr>
                                        <p:cTn id="20" dur="700" fill="hold"/>
                                        <p:tgtEl>
                                          <p:spTgt spid="86"/>
                                        </p:tgtEl>
                                        <p:attrNameLst>
                                          <p:attrName>ppt_x</p:attrName>
                                          <p:attrName>ppt_y</p:attrName>
                                        </p:attrNameLst>
                                      </p:cBhvr>
                                      <p:rCtr x="0" y="-17292"/>
                                    </p:animMotion>
                                  </p:childTnLst>
                                </p:cTn>
                              </p:par>
                              <p:par>
                                <p:cTn id="21" presetID="22" presetClass="entr" presetSubtype="4" fill="hold" nodeType="withEffect">
                                  <p:stCondLst>
                                    <p:cond delay="400"/>
                                  </p:stCondLst>
                                  <p:childTnLst>
                                    <p:set>
                                      <p:cBhvr>
                                        <p:cTn id="22" dur="1" fill="hold">
                                          <p:stCondLst>
                                            <p:cond delay="0"/>
                                          </p:stCondLst>
                                        </p:cTn>
                                        <p:tgtEl>
                                          <p:spTgt spid="87"/>
                                        </p:tgtEl>
                                        <p:attrNameLst>
                                          <p:attrName>style.visibility</p:attrName>
                                        </p:attrNameLst>
                                      </p:cBhvr>
                                      <p:to>
                                        <p:strVal val="visible"/>
                                      </p:to>
                                    </p:set>
                                    <p:animEffect transition="in" filter="wipe(down)">
                                      <p:cBhvr>
                                        <p:cTn id="23" dur="800"/>
                                        <p:tgtEl>
                                          <p:spTgt spid="87"/>
                                        </p:tgtEl>
                                      </p:cBhvr>
                                    </p:animEffect>
                                  </p:childTnLst>
                                </p:cTn>
                              </p:par>
                              <p:par>
                                <p:cTn id="24" presetID="22" presetClass="exit" presetSubtype="4" fill="hold" nodeType="withEffect">
                                  <p:stCondLst>
                                    <p:cond delay="400"/>
                                  </p:stCondLst>
                                  <p:childTnLst>
                                    <p:animEffect transition="out" filter="wipe(down)">
                                      <p:cBhvr>
                                        <p:cTn id="25" dur="800"/>
                                        <p:tgtEl>
                                          <p:spTgt spid="87"/>
                                        </p:tgtEl>
                                      </p:cBhvr>
                                    </p:animEffect>
                                    <p:set>
                                      <p:cBhvr>
                                        <p:cTn id="26" dur="1" fill="hold">
                                          <p:stCondLst>
                                            <p:cond delay="799"/>
                                          </p:stCondLst>
                                        </p:cTn>
                                        <p:tgtEl>
                                          <p:spTgt spid="87"/>
                                        </p:tgtEl>
                                        <p:attrNameLst>
                                          <p:attrName>style.visibility</p:attrName>
                                        </p:attrNameLst>
                                      </p:cBhvr>
                                      <p:to>
                                        <p:strVal val="hidden"/>
                                      </p:to>
                                    </p:set>
                                  </p:childTnLst>
                                </p:cTn>
                              </p:par>
                              <p:par>
                                <p:cTn id="27" presetID="10" presetClass="entr" presetSubtype="0" fill="hold" grpId="0" nodeType="withEffect">
                                  <p:stCondLst>
                                    <p:cond delay="400"/>
                                  </p:stCondLst>
                                  <p:childTnLst>
                                    <p:set>
                                      <p:cBhvr>
                                        <p:cTn id="28" dur="1" fill="hold">
                                          <p:stCondLst>
                                            <p:cond delay="0"/>
                                          </p:stCondLst>
                                        </p:cTn>
                                        <p:tgtEl>
                                          <p:spTgt spid="91"/>
                                        </p:tgtEl>
                                        <p:attrNameLst>
                                          <p:attrName>style.visibility</p:attrName>
                                        </p:attrNameLst>
                                      </p:cBhvr>
                                      <p:to>
                                        <p:strVal val="visible"/>
                                      </p:to>
                                    </p:set>
                                    <p:animEffect transition="in" filter="fade">
                                      <p:cBhvr>
                                        <p:cTn id="29" dur="300"/>
                                        <p:tgtEl>
                                          <p:spTgt spid="91"/>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14" presetClass="entr" presetSubtype="10" fill="hold" grpId="0" nodeType="withEffect">
                                  <p:stCondLst>
                                    <p:cond delay="40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par>
                                <p:cTn id="38" presetID="6" presetClass="emph" presetSubtype="0" fill="hold" grpId="1" nodeType="withEffect">
                                  <p:stCondLst>
                                    <p:cond delay="800"/>
                                  </p:stCondLst>
                                  <p:childTnLst>
                                    <p:animScale>
                                      <p:cBhvr>
                                        <p:cTn id="39" dur="800" fill="hold"/>
                                        <p:tgtEl>
                                          <p:spTgt spid="89"/>
                                        </p:tgtEl>
                                      </p:cBhvr>
                                      <p:by x="150000" y="150000"/>
                                    </p:animScale>
                                  </p:childTnLst>
                                </p:cTn>
                              </p:par>
                              <p:par>
                                <p:cTn id="40" presetID="10" presetClass="exit" presetSubtype="0" fill="hold" grpId="2" nodeType="withEffect">
                                  <p:stCondLst>
                                    <p:cond delay="800"/>
                                  </p:stCondLst>
                                  <p:childTnLst>
                                    <p:animEffect transition="out" filter="fade">
                                      <p:cBhvr>
                                        <p:cTn id="41" dur="800"/>
                                        <p:tgtEl>
                                          <p:spTgt spid="89"/>
                                        </p:tgtEl>
                                      </p:cBhvr>
                                    </p:animEffect>
                                    <p:set>
                                      <p:cBhvr>
                                        <p:cTn id="42" dur="1" fill="hold">
                                          <p:stCondLst>
                                            <p:cond delay="799"/>
                                          </p:stCondLst>
                                        </p:cTn>
                                        <p:tgtEl>
                                          <p:spTgt spid="89"/>
                                        </p:tgtEl>
                                        <p:attrNameLst>
                                          <p:attrName>style.visibility</p:attrName>
                                        </p:attrNameLst>
                                      </p:cBhvr>
                                      <p:to>
                                        <p:strVal val="hidden"/>
                                      </p:to>
                                    </p:set>
                                  </p:childTnLst>
                                </p:cTn>
                              </p:par>
                              <p:par>
                                <p:cTn id="43" presetID="53" presetClass="entr" presetSubtype="16" fill="hold" grpId="0" nodeType="withEffect">
                                  <p:stCondLst>
                                    <p:cond delay="50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par>
                                <p:cTn id="48" presetID="6" presetClass="emph" presetSubtype="0" fill="hold" grpId="1" nodeType="withEffect">
                                  <p:stCondLst>
                                    <p:cond delay="800"/>
                                  </p:stCondLst>
                                  <p:childTnLst>
                                    <p:animScale>
                                      <p:cBhvr>
                                        <p:cTn id="49" dur="800" fill="hold"/>
                                        <p:tgtEl>
                                          <p:spTgt spid="90"/>
                                        </p:tgtEl>
                                      </p:cBhvr>
                                      <p:by x="150000" y="150000"/>
                                    </p:animScale>
                                  </p:childTnLst>
                                </p:cTn>
                              </p:par>
                              <p:par>
                                <p:cTn id="50" presetID="10" presetClass="exit" presetSubtype="0" fill="hold" grpId="2" nodeType="withEffect">
                                  <p:stCondLst>
                                    <p:cond delay="800"/>
                                  </p:stCondLst>
                                  <p:childTnLst>
                                    <p:animEffect transition="out" filter="fade">
                                      <p:cBhvr>
                                        <p:cTn id="51" dur="800"/>
                                        <p:tgtEl>
                                          <p:spTgt spid="90"/>
                                        </p:tgtEl>
                                      </p:cBhvr>
                                    </p:animEffect>
                                    <p:set>
                                      <p:cBhvr>
                                        <p:cTn id="52" dur="1" fill="hold">
                                          <p:stCondLst>
                                            <p:cond delay="799"/>
                                          </p:stCondLst>
                                        </p:cTn>
                                        <p:tgtEl>
                                          <p:spTgt spid="90"/>
                                        </p:tgtEl>
                                        <p:attrNameLst>
                                          <p:attrName>style.visibility</p:attrName>
                                        </p:attrNameLst>
                                      </p:cBhvr>
                                      <p:to>
                                        <p:strVal val="hidden"/>
                                      </p:to>
                                    </p:set>
                                  </p:childTnLst>
                                </p:cTn>
                              </p:par>
                              <p:par>
                                <p:cTn id="53" presetID="10" presetClass="exit" presetSubtype="0" fill="hold" grpId="1" nodeType="withEffect">
                                  <p:stCondLst>
                                    <p:cond delay="500"/>
                                  </p:stCondLst>
                                  <p:childTnLst>
                                    <p:animEffect transition="out" filter="fade">
                                      <p:cBhvr>
                                        <p:cTn id="54" dur="500"/>
                                        <p:tgtEl>
                                          <p:spTgt spid="91"/>
                                        </p:tgtEl>
                                      </p:cBhvr>
                                    </p:animEffect>
                                    <p:set>
                                      <p:cBhvr>
                                        <p:cTn id="55" dur="1" fill="hold">
                                          <p:stCondLst>
                                            <p:cond delay="499"/>
                                          </p:stCondLst>
                                        </p:cTn>
                                        <p:tgtEl>
                                          <p:spTgt spid="91"/>
                                        </p:tgtEl>
                                        <p:attrNameLst>
                                          <p:attrName>style.visibility</p:attrName>
                                        </p:attrNameLst>
                                      </p:cBhvr>
                                      <p:to>
                                        <p:strVal val="hidden"/>
                                      </p:to>
                                    </p:set>
                                  </p:childTnLst>
                                </p:cTn>
                              </p:par>
                              <p:par>
                                <p:cTn id="56" presetID="1" presetClass="path" presetSubtype="0" fill="hold" grpId="3" nodeType="withEffect">
                                  <p:stCondLst>
                                    <p:cond delay="1600"/>
                                  </p:stCondLst>
                                  <p:childTnLst>
                                    <p:animMotion origin="layout" path="M -0.00013 -0.34583 C 0.10781 -0.34583 0.19544 -0.1912 0.19544 -0.00069 C 0.19544 0.19005 0.10781 0.34583 -0.00013 0.34583 C -0.10794 0.34583 -0.19492 0.19005 -0.19492 -0.00069 " pathEditMode="relative" rAng="0" ptsTypes="AAAA">
                                      <p:cBhvr>
                                        <p:cTn id="57" dur="600" fill="hold"/>
                                        <p:tgtEl>
                                          <p:spTgt spid="86"/>
                                        </p:tgtEl>
                                        <p:attrNameLst>
                                          <p:attrName>ppt_x</p:attrName>
                                          <p:attrName>ppt_y</p:attrName>
                                        </p:attrNameLst>
                                      </p:cBhvr>
                                      <p:rCtr x="39" y="34583"/>
                                    </p:animMotion>
                                  </p:childTnLst>
                                </p:cTn>
                              </p:par>
                              <p:par>
                                <p:cTn id="58" presetID="21" presetClass="entr" presetSubtype="1" fill="hold" grpId="0" nodeType="withEffect">
                                  <p:stCondLst>
                                    <p:cond delay="1600"/>
                                  </p:stCondLst>
                                  <p:childTnLst>
                                    <p:set>
                                      <p:cBhvr>
                                        <p:cTn id="59" dur="1" fill="hold">
                                          <p:stCondLst>
                                            <p:cond delay="0"/>
                                          </p:stCondLst>
                                        </p:cTn>
                                        <p:tgtEl>
                                          <p:spTgt spid="88"/>
                                        </p:tgtEl>
                                        <p:attrNameLst>
                                          <p:attrName>style.visibility</p:attrName>
                                        </p:attrNameLst>
                                      </p:cBhvr>
                                      <p:to>
                                        <p:strVal val="visible"/>
                                      </p:to>
                                    </p:set>
                                    <p:animEffect transition="in" filter="wheel(1)">
                                      <p:cBhvr>
                                        <p:cTn id="60" dur="800"/>
                                        <p:tgtEl>
                                          <p:spTgt spid="88"/>
                                        </p:tgtEl>
                                      </p:cBhvr>
                                    </p:animEffect>
                                  </p:childTnLst>
                                </p:cTn>
                              </p:par>
                              <p:par>
                                <p:cTn id="61" presetID="22" presetClass="entr" presetSubtype="4" fill="hold" nodeType="withEffect">
                                  <p:stCondLst>
                                    <p:cond delay="1000"/>
                                  </p:stCondLst>
                                  <p:childTnLst>
                                    <p:set>
                                      <p:cBhvr>
                                        <p:cTn id="62" dur="1" fill="hold">
                                          <p:stCondLst>
                                            <p:cond delay="0"/>
                                          </p:stCondLst>
                                        </p:cTn>
                                        <p:tgtEl>
                                          <p:spTgt spid="92"/>
                                        </p:tgtEl>
                                        <p:attrNameLst>
                                          <p:attrName>style.visibility</p:attrName>
                                        </p:attrNameLst>
                                      </p:cBhvr>
                                      <p:to>
                                        <p:strVal val="visible"/>
                                      </p:to>
                                    </p:set>
                                    <p:animEffect transition="in" filter="wipe(down)">
                                      <p:cBhvr>
                                        <p:cTn id="63" dur="500"/>
                                        <p:tgtEl>
                                          <p:spTgt spid="92"/>
                                        </p:tgtEl>
                                      </p:cBhvr>
                                    </p:animEffect>
                                  </p:childTnLst>
                                </p:cTn>
                              </p:par>
                              <p:par>
                                <p:cTn id="64" presetID="22" presetClass="exit" presetSubtype="4" fill="hold" nodeType="withEffect">
                                  <p:stCondLst>
                                    <p:cond delay="1300"/>
                                  </p:stCondLst>
                                  <p:childTnLst>
                                    <p:animEffect transition="out" filter="wipe(down)">
                                      <p:cBhvr>
                                        <p:cTn id="65" dur="500"/>
                                        <p:tgtEl>
                                          <p:spTgt spid="92"/>
                                        </p:tgtEl>
                                      </p:cBhvr>
                                    </p:animEffect>
                                    <p:set>
                                      <p:cBhvr>
                                        <p:cTn id="66" dur="1" fill="hold">
                                          <p:stCondLst>
                                            <p:cond delay="499"/>
                                          </p:stCondLst>
                                        </p:cTn>
                                        <p:tgtEl>
                                          <p:spTgt spid="92"/>
                                        </p:tgtEl>
                                        <p:attrNameLst>
                                          <p:attrName>style.visibility</p:attrName>
                                        </p:attrNameLst>
                                      </p:cBhvr>
                                      <p:to>
                                        <p:strVal val="hidden"/>
                                      </p:to>
                                    </p:set>
                                  </p:childTnLst>
                                </p:cTn>
                              </p:par>
                              <p:par>
                                <p:cTn id="67" presetID="10" presetClass="entr" presetSubtype="0" fill="hold" grpId="0" nodeType="withEffect">
                                  <p:stCondLst>
                                    <p:cond delay="150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par>
                                <p:cTn id="70" presetID="23" presetClass="entr" presetSubtype="16" fill="hold" grpId="0" nodeType="withEffect">
                                  <p:stCondLst>
                                    <p:cond delay="1500"/>
                                  </p:stCondLst>
                                  <p:childTnLst>
                                    <p:set>
                                      <p:cBhvr>
                                        <p:cTn id="71" dur="1" fill="hold">
                                          <p:stCondLst>
                                            <p:cond delay="0"/>
                                          </p:stCondLst>
                                        </p:cTn>
                                        <p:tgtEl>
                                          <p:spTgt spid="94"/>
                                        </p:tgtEl>
                                        <p:attrNameLst>
                                          <p:attrName>style.visibility</p:attrName>
                                        </p:attrNameLst>
                                      </p:cBhvr>
                                      <p:to>
                                        <p:strVal val="visible"/>
                                      </p:to>
                                    </p:set>
                                    <p:anim calcmode="lin" valueType="num">
                                      <p:cBhvr>
                                        <p:cTn id="72" dur="500" fill="hold"/>
                                        <p:tgtEl>
                                          <p:spTgt spid="94"/>
                                        </p:tgtEl>
                                        <p:attrNameLst>
                                          <p:attrName>ppt_w</p:attrName>
                                        </p:attrNameLst>
                                      </p:cBhvr>
                                      <p:tavLst>
                                        <p:tav tm="0">
                                          <p:val>
                                            <p:fltVal val="0"/>
                                          </p:val>
                                        </p:tav>
                                        <p:tav tm="100000">
                                          <p:val>
                                            <p:strVal val="#ppt_w"/>
                                          </p:val>
                                        </p:tav>
                                      </p:tavLst>
                                    </p:anim>
                                    <p:anim calcmode="lin" valueType="num">
                                      <p:cBhvr>
                                        <p:cTn id="73" dur="500" fill="hold"/>
                                        <p:tgtEl>
                                          <p:spTgt spid="94"/>
                                        </p:tgtEl>
                                        <p:attrNameLst>
                                          <p:attrName>ppt_h</p:attrName>
                                        </p:attrNameLst>
                                      </p:cBhvr>
                                      <p:tavLst>
                                        <p:tav tm="0">
                                          <p:val>
                                            <p:fltVal val="0"/>
                                          </p:val>
                                        </p:tav>
                                        <p:tav tm="100000">
                                          <p:val>
                                            <p:strVal val="#ppt_h"/>
                                          </p:val>
                                        </p:tav>
                                      </p:tavLst>
                                    </p:anim>
                                  </p:childTnLst>
                                </p:cTn>
                              </p:par>
                              <p:par>
                                <p:cTn id="74" presetID="6" presetClass="emph" presetSubtype="0" fill="hold" grpId="1" nodeType="withEffect">
                                  <p:stCondLst>
                                    <p:cond delay="1800"/>
                                  </p:stCondLst>
                                  <p:childTnLst>
                                    <p:animScale>
                                      <p:cBhvr>
                                        <p:cTn id="75" dur="600" fill="hold"/>
                                        <p:tgtEl>
                                          <p:spTgt spid="94"/>
                                        </p:tgtEl>
                                      </p:cBhvr>
                                      <p:by x="150000" y="150000"/>
                                    </p:animScale>
                                  </p:childTnLst>
                                </p:cTn>
                              </p:par>
                              <p:par>
                                <p:cTn id="76" presetID="10" presetClass="exit" presetSubtype="0" fill="hold" grpId="2" nodeType="withEffect">
                                  <p:stCondLst>
                                    <p:cond delay="1800"/>
                                  </p:stCondLst>
                                  <p:childTnLst>
                                    <p:animEffect transition="out" filter="fade">
                                      <p:cBhvr>
                                        <p:cTn id="77" dur="600"/>
                                        <p:tgtEl>
                                          <p:spTgt spid="94"/>
                                        </p:tgtEl>
                                      </p:cBhvr>
                                    </p:animEffect>
                                    <p:set>
                                      <p:cBhvr>
                                        <p:cTn id="78" dur="1" fill="hold">
                                          <p:stCondLst>
                                            <p:cond delay="599"/>
                                          </p:stCondLst>
                                        </p:cTn>
                                        <p:tgtEl>
                                          <p:spTgt spid="94"/>
                                        </p:tgtEl>
                                        <p:attrNameLst>
                                          <p:attrName>style.visibility</p:attrName>
                                        </p:attrNameLst>
                                      </p:cBhvr>
                                      <p:to>
                                        <p:strVal val="hidden"/>
                                      </p:to>
                                    </p:set>
                                  </p:childTnLst>
                                </p:cTn>
                              </p:par>
                              <p:par>
                                <p:cTn id="79" presetID="22" presetClass="entr" presetSubtype="1" fill="hold" nodeType="withEffect">
                                  <p:stCondLst>
                                    <p:cond delay="2400"/>
                                  </p:stCondLst>
                                  <p:childTnLst>
                                    <p:set>
                                      <p:cBhvr>
                                        <p:cTn id="80" dur="1" fill="hold">
                                          <p:stCondLst>
                                            <p:cond delay="0"/>
                                          </p:stCondLst>
                                        </p:cTn>
                                        <p:tgtEl>
                                          <p:spTgt spid="102"/>
                                        </p:tgtEl>
                                        <p:attrNameLst>
                                          <p:attrName>style.visibility</p:attrName>
                                        </p:attrNameLst>
                                      </p:cBhvr>
                                      <p:to>
                                        <p:strVal val="visible"/>
                                      </p:to>
                                    </p:set>
                                    <p:animEffect transition="in" filter="wipe(up)">
                                      <p:cBhvr>
                                        <p:cTn id="81" dur="500"/>
                                        <p:tgtEl>
                                          <p:spTgt spid="102"/>
                                        </p:tgtEl>
                                      </p:cBhvr>
                                    </p:animEffect>
                                  </p:childTnLst>
                                </p:cTn>
                              </p:par>
                              <p:par>
                                <p:cTn id="82" presetID="22" presetClass="exit" presetSubtype="1" fill="hold" nodeType="withEffect">
                                  <p:stCondLst>
                                    <p:cond delay="2700"/>
                                  </p:stCondLst>
                                  <p:childTnLst>
                                    <p:animEffect transition="out" filter="wipe(up)">
                                      <p:cBhvr>
                                        <p:cTn id="83" dur="500"/>
                                        <p:tgtEl>
                                          <p:spTgt spid="102"/>
                                        </p:tgtEl>
                                      </p:cBhvr>
                                    </p:animEffect>
                                    <p:set>
                                      <p:cBhvr>
                                        <p:cTn id="84" dur="1" fill="hold">
                                          <p:stCondLst>
                                            <p:cond delay="499"/>
                                          </p:stCondLst>
                                        </p:cTn>
                                        <p:tgtEl>
                                          <p:spTgt spid="102"/>
                                        </p:tgtEl>
                                        <p:attrNameLst>
                                          <p:attrName>style.visibility</p:attrName>
                                        </p:attrNameLst>
                                      </p:cBhvr>
                                      <p:to>
                                        <p:strVal val="hidden"/>
                                      </p:to>
                                    </p:set>
                                  </p:childTnLst>
                                </p:cTn>
                              </p:par>
                              <p:par>
                                <p:cTn id="85" presetID="10" presetClass="entr" presetSubtype="0" fill="hold" grpId="0" nodeType="withEffect">
                                  <p:stCondLst>
                                    <p:cond delay="2700"/>
                                  </p:stCondLst>
                                  <p:childTnLst>
                                    <p:set>
                                      <p:cBhvr>
                                        <p:cTn id="86" dur="1" fill="hold">
                                          <p:stCondLst>
                                            <p:cond delay="0"/>
                                          </p:stCondLst>
                                        </p:cTn>
                                        <p:tgtEl>
                                          <p:spTgt spid="103"/>
                                        </p:tgtEl>
                                        <p:attrNameLst>
                                          <p:attrName>style.visibility</p:attrName>
                                        </p:attrNameLst>
                                      </p:cBhvr>
                                      <p:to>
                                        <p:strVal val="visible"/>
                                      </p:to>
                                    </p:set>
                                    <p:animEffect transition="in" filter="fade">
                                      <p:cBhvr>
                                        <p:cTn id="87" dur="500"/>
                                        <p:tgtEl>
                                          <p:spTgt spid="103"/>
                                        </p:tgtEl>
                                      </p:cBhvr>
                                    </p:animEffect>
                                  </p:childTnLst>
                                </p:cTn>
                              </p:par>
                              <p:par>
                                <p:cTn id="88" presetID="22" presetClass="entr" presetSubtype="4" fill="hold" nodeType="withEffect">
                                  <p:stCondLst>
                                    <p:cond delay="2900"/>
                                  </p:stCondLst>
                                  <p:childTnLst>
                                    <p:set>
                                      <p:cBhvr>
                                        <p:cTn id="89" dur="1" fill="hold">
                                          <p:stCondLst>
                                            <p:cond delay="0"/>
                                          </p:stCondLst>
                                        </p:cTn>
                                        <p:tgtEl>
                                          <p:spTgt spid="104"/>
                                        </p:tgtEl>
                                        <p:attrNameLst>
                                          <p:attrName>style.visibility</p:attrName>
                                        </p:attrNameLst>
                                      </p:cBhvr>
                                      <p:to>
                                        <p:strVal val="visible"/>
                                      </p:to>
                                    </p:set>
                                    <p:animEffect transition="in" filter="wipe(down)">
                                      <p:cBhvr>
                                        <p:cTn id="90" dur="500"/>
                                        <p:tgtEl>
                                          <p:spTgt spid="104"/>
                                        </p:tgtEl>
                                      </p:cBhvr>
                                    </p:animEffect>
                                  </p:childTnLst>
                                </p:cTn>
                              </p:par>
                              <p:par>
                                <p:cTn id="91" presetID="1" presetClass="exit" presetSubtype="0" fill="hold" grpId="1" nodeType="withEffect">
                                  <p:stCondLst>
                                    <p:cond delay="3400"/>
                                  </p:stCondLst>
                                  <p:childTnLst>
                                    <p:set>
                                      <p:cBhvr>
                                        <p:cTn id="92" dur="1" fill="hold">
                                          <p:stCondLst>
                                            <p:cond delay="0"/>
                                          </p:stCondLst>
                                        </p:cTn>
                                        <p:tgtEl>
                                          <p:spTgt spid="93"/>
                                        </p:tgtEl>
                                        <p:attrNameLst>
                                          <p:attrName>style.visibility</p:attrName>
                                        </p:attrNameLst>
                                      </p:cBhvr>
                                      <p:to>
                                        <p:strVal val="hidden"/>
                                      </p:to>
                                    </p:set>
                                  </p:childTnLst>
                                </p:cTn>
                              </p:par>
                              <p:par>
                                <p:cTn id="93" presetID="1" presetClass="exit" presetSubtype="0" fill="hold" grpId="1" nodeType="withEffect">
                                  <p:stCondLst>
                                    <p:cond delay="3400"/>
                                  </p:stCondLst>
                                  <p:childTnLst>
                                    <p:set>
                                      <p:cBhvr>
                                        <p:cTn id="94" dur="1" fill="hold">
                                          <p:stCondLst>
                                            <p:cond delay="0"/>
                                          </p:stCondLst>
                                        </p:cTn>
                                        <p:tgtEl>
                                          <p:spTgt spid="103"/>
                                        </p:tgtEl>
                                        <p:attrNameLst>
                                          <p:attrName>style.visibility</p:attrName>
                                        </p:attrNameLst>
                                      </p:cBhvr>
                                      <p:to>
                                        <p:strVal val="hidden"/>
                                      </p:to>
                                    </p:set>
                                  </p:childTnLst>
                                </p:cTn>
                              </p:par>
                              <p:par>
                                <p:cTn id="95" presetID="1" presetClass="exit" presetSubtype="0" fill="hold" nodeType="withEffect">
                                  <p:stCondLst>
                                    <p:cond delay="3400"/>
                                  </p:stCondLst>
                                  <p:childTnLst>
                                    <p:set>
                                      <p:cBhvr>
                                        <p:cTn id="96" dur="1" fill="hold">
                                          <p:stCondLst>
                                            <p:cond delay="0"/>
                                          </p:stCondLst>
                                        </p:cTn>
                                        <p:tgtEl>
                                          <p:spTgt spid="104"/>
                                        </p:tgtEl>
                                        <p:attrNameLst>
                                          <p:attrName>style.visibility</p:attrName>
                                        </p:attrNameLst>
                                      </p:cBhvr>
                                      <p:to>
                                        <p:strVal val="hidden"/>
                                      </p:to>
                                    </p:set>
                                  </p:childTnLst>
                                </p:cTn>
                              </p:par>
                              <p:par>
                                <p:cTn id="97" presetID="1" presetClass="entr" presetSubtype="0" fill="hold" nodeType="withEffect">
                                  <p:stCondLst>
                                    <p:cond delay="3400"/>
                                  </p:stCondLst>
                                  <p:childTnLst>
                                    <p:set>
                                      <p:cBhvr>
                                        <p:cTn id="98" dur="1" fill="hold">
                                          <p:stCondLst>
                                            <p:cond delay="0"/>
                                          </p:stCondLst>
                                        </p:cTn>
                                        <p:tgtEl>
                                          <p:spTgt spid="105"/>
                                        </p:tgtEl>
                                        <p:attrNameLst>
                                          <p:attrName>style.visibility</p:attrName>
                                        </p:attrNameLst>
                                      </p:cBhvr>
                                      <p:to>
                                        <p:strVal val="visible"/>
                                      </p:to>
                                    </p:set>
                                  </p:childTnLst>
                                </p:cTn>
                              </p:par>
                              <p:par>
                                <p:cTn id="99" presetID="8" presetClass="emph" presetSubtype="0" fill="hold" nodeType="withEffect">
                                  <p:stCondLst>
                                    <p:cond delay="3400"/>
                                  </p:stCondLst>
                                  <p:childTnLst>
                                    <p:animRot by="10800000">
                                      <p:cBhvr>
                                        <p:cTn id="100" dur="600" fill="hold"/>
                                        <p:tgtEl>
                                          <p:spTgt spid="105"/>
                                        </p:tgtEl>
                                        <p:attrNameLst>
                                          <p:attrName>r</p:attrName>
                                        </p:attrNameLst>
                                      </p:cBhvr>
                                    </p:animRot>
                                  </p:childTnLst>
                                </p:cTn>
                              </p:par>
                              <p:par>
                                <p:cTn id="101" presetID="21" presetClass="entr" presetSubtype="1" fill="hold" nodeType="withEffect">
                                  <p:stCondLst>
                                    <p:cond delay="3400"/>
                                  </p:stCondLst>
                                  <p:childTnLst>
                                    <p:set>
                                      <p:cBhvr>
                                        <p:cTn id="102" dur="1" fill="hold">
                                          <p:stCondLst>
                                            <p:cond delay="0"/>
                                          </p:stCondLst>
                                        </p:cTn>
                                        <p:tgtEl>
                                          <p:spTgt spid="95"/>
                                        </p:tgtEl>
                                        <p:attrNameLst>
                                          <p:attrName>style.visibility</p:attrName>
                                        </p:attrNameLst>
                                      </p:cBhvr>
                                      <p:to>
                                        <p:strVal val="visible"/>
                                      </p:to>
                                    </p:set>
                                    <p:animEffect transition="in" filter="wheel(1)">
                                      <p:cBhvr>
                                        <p:cTn id="103" dur="1000"/>
                                        <p:tgtEl>
                                          <p:spTgt spid="95"/>
                                        </p:tgtEl>
                                      </p:cBhvr>
                                    </p:animEffect>
                                  </p:childTnLst>
                                </p:cTn>
                              </p:par>
                              <p:par>
                                <p:cTn id="104" presetID="22" presetClass="exit" presetSubtype="4" fill="hold" nodeType="withEffect">
                                  <p:stCondLst>
                                    <p:cond delay="4400"/>
                                  </p:stCondLst>
                                  <p:childTnLst>
                                    <p:animEffect transition="out" filter="wipe(down)">
                                      <p:cBhvr>
                                        <p:cTn id="105" dur="500"/>
                                        <p:tgtEl>
                                          <p:spTgt spid="105"/>
                                        </p:tgtEl>
                                      </p:cBhvr>
                                    </p:animEffect>
                                    <p:set>
                                      <p:cBhvr>
                                        <p:cTn id="106" dur="1" fill="hold">
                                          <p:stCondLst>
                                            <p:cond delay="499"/>
                                          </p:stCondLst>
                                        </p:cTn>
                                        <p:tgtEl>
                                          <p:spTgt spid="105"/>
                                        </p:tgtEl>
                                        <p:attrNameLst>
                                          <p:attrName>style.visibility</p:attrName>
                                        </p:attrNameLst>
                                      </p:cBhvr>
                                      <p:to>
                                        <p:strVal val="hidden"/>
                                      </p:to>
                                    </p:set>
                                  </p:childTnLst>
                                </p:cTn>
                              </p:par>
                              <p:par>
                                <p:cTn id="107" presetID="1" presetClass="entr" presetSubtype="0" fill="hold" grpId="0" nodeType="withEffect">
                                  <p:stCondLst>
                                    <p:cond delay="4400"/>
                                  </p:stCondLst>
                                  <p:childTnLst>
                                    <p:set>
                                      <p:cBhvr>
                                        <p:cTn id="108" dur="1" fill="hold">
                                          <p:stCondLst>
                                            <p:cond delay="0"/>
                                          </p:stCondLst>
                                        </p:cTn>
                                        <p:tgtEl>
                                          <p:spTgt spid="115"/>
                                        </p:tgtEl>
                                        <p:attrNameLst>
                                          <p:attrName>style.visibility</p:attrName>
                                        </p:attrNameLst>
                                      </p:cBhvr>
                                      <p:to>
                                        <p:strVal val="visible"/>
                                      </p:to>
                                    </p:set>
                                  </p:childTnLst>
                                </p:cTn>
                              </p:par>
                              <p:par>
                                <p:cTn id="109" presetID="22" presetClass="entr" presetSubtype="4" fill="hold" nodeType="withEffect">
                                  <p:stCondLst>
                                    <p:cond delay="4400"/>
                                  </p:stCondLst>
                                  <p:childTnLst>
                                    <p:set>
                                      <p:cBhvr>
                                        <p:cTn id="110" dur="1" fill="hold">
                                          <p:stCondLst>
                                            <p:cond delay="0"/>
                                          </p:stCondLst>
                                        </p:cTn>
                                        <p:tgtEl>
                                          <p:spTgt spid="114"/>
                                        </p:tgtEl>
                                        <p:attrNameLst>
                                          <p:attrName>style.visibility</p:attrName>
                                        </p:attrNameLst>
                                      </p:cBhvr>
                                      <p:to>
                                        <p:strVal val="visible"/>
                                      </p:to>
                                    </p:set>
                                    <p:animEffect transition="in" filter="wipe(down)">
                                      <p:cBhvr>
                                        <p:cTn id="111" dur="500"/>
                                        <p:tgtEl>
                                          <p:spTgt spid="114"/>
                                        </p:tgtEl>
                                      </p:cBhvr>
                                    </p:animEffect>
                                  </p:childTnLst>
                                </p:cTn>
                              </p:par>
                              <p:par>
                                <p:cTn id="112" presetID="22" presetClass="exit" presetSubtype="4" fill="hold" nodeType="withEffect">
                                  <p:stCondLst>
                                    <p:cond delay="4700"/>
                                  </p:stCondLst>
                                  <p:childTnLst>
                                    <p:animEffect transition="out" filter="wipe(down)">
                                      <p:cBhvr>
                                        <p:cTn id="113" dur="500"/>
                                        <p:tgtEl>
                                          <p:spTgt spid="114"/>
                                        </p:tgtEl>
                                      </p:cBhvr>
                                    </p:animEffect>
                                    <p:set>
                                      <p:cBhvr>
                                        <p:cTn id="114" dur="1" fill="hold">
                                          <p:stCondLst>
                                            <p:cond delay="499"/>
                                          </p:stCondLst>
                                        </p:cTn>
                                        <p:tgtEl>
                                          <p:spTgt spid="114"/>
                                        </p:tgtEl>
                                        <p:attrNameLst>
                                          <p:attrName>style.visibility</p:attrName>
                                        </p:attrNameLst>
                                      </p:cBhvr>
                                      <p:to>
                                        <p:strVal val="hidden"/>
                                      </p:to>
                                    </p:set>
                                  </p:childTnLst>
                                </p:cTn>
                              </p:par>
                              <p:par>
                                <p:cTn id="115" presetID="21" presetClass="entr" presetSubtype="1" fill="hold" nodeType="withEffect">
                                  <p:stCondLst>
                                    <p:cond delay="5200"/>
                                  </p:stCondLst>
                                  <p:childTnLst>
                                    <p:set>
                                      <p:cBhvr>
                                        <p:cTn id="116" dur="1" fill="hold">
                                          <p:stCondLst>
                                            <p:cond delay="0"/>
                                          </p:stCondLst>
                                        </p:cTn>
                                        <p:tgtEl>
                                          <p:spTgt spid="98"/>
                                        </p:tgtEl>
                                        <p:attrNameLst>
                                          <p:attrName>style.visibility</p:attrName>
                                        </p:attrNameLst>
                                      </p:cBhvr>
                                      <p:to>
                                        <p:strVal val="visible"/>
                                      </p:to>
                                    </p:set>
                                    <p:animEffect transition="in" filter="wheel(1)">
                                      <p:cBhvr>
                                        <p:cTn id="117" dur="1000"/>
                                        <p:tgtEl>
                                          <p:spTgt spid="98"/>
                                        </p:tgtEl>
                                      </p:cBhvr>
                                    </p:animEffect>
                                  </p:childTnLst>
                                </p:cTn>
                              </p:par>
                              <p:par>
                                <p:cTn id="118" presetID="23" presetClass="entr" presetSubtype="528" fill="hold" grpId="1" nodeType="withEffect">
                                  <p:stCondLst>
                                    <p:cond delay="4200"/>
                                  </p:stCondLst>
                                  <p:iterate type="lt">
                                    <p:tmPct val="15000"/>
                                  </p:iterate>
                                  <p:childTnLst>
                                    <p:set>
                                      <p:cBhvr>
                                        <p:cTn id="119" dur="1" fill="hold">
                                          <p:stCondLst>
                                            <p:cond delay="0"/>
                                          </p:stCondLst>
                                        </p:cTn>
                                        <p:tgtEl>
                                          <p:spTgt spid="101"/>
                                        </p:tgtEl>
                                        <p:attrNameLst>
                                          <p:attrName>style.visibility</p:attrName>
                                        </p:attrNameLst>
                                      </p:cBhvr>
                                      <p:to>
                                        <p:strVal val="visible"/>
                                      </p:to>
                                    </p:set>
                                    <p:anim calcmode="lin" valueType="num">
                                      <p:cBhvr>
                                        <p:cTn id="120" dur="500" fill="hold"/>
                                        <p:tgtEl>
                                          <p:spTgt spid="101"/>
                                        </p:tgtEl>
                                        <p:attrNameLst>
                                          <p:attrName>ppt_w</p:attrName>
                                        </p:attrNameLst>
                                      </p:cBhvr>
                                      <p:tavLst>
                                        <p:tav tm="0">
                                          <p:val>
                                            <p:fltVal val="0"/>
                                          </p:val>
                                        </p:tav>
                                        <p:tav tm="100000">
                                          <p:val>
                                            <p:strVal val="#ppt_w"/>
                                          </p:val>
                                        </p:tav>
                                      </p:tavLst>
                                    </p:anim>
                                    <p:anim calcmode="lin" valueType="num">
                                      <p:cBhvr>
                                        <p:cTn id="121" dur="500" fill="hold"/>
                                        <p:tgtEl>
                                          <p:spTgt spid="101"/>
                                        </p:tgtEl>
                                        <p:attrNameLst>
                                          <p:attrName>ppt_h</p:attrName>
                                        </p:attrNameLst>
                                      </p:cBhvr>
                                      <p:tavLst>
                                        <p:tav tm="0">
                                          <p:val>
                                            <p:fltVal val="0"/>
                                          </p:val>
                                        </p:tav>
                                        <p:tav tm="100000">
                                          <p:val>
                                            <p:strVal val="#ppt_h"/>
                                          </p:val>
                                        </p:tav>
                                      </p:tavLst>
                                    </p:anim>
                                    <p:anim calcmode="lin" valueType="num">
                                      <p:cBhvr>
                                        <p:cTn id="122" dur="500" fill="hold"/>
                                        <p:tgtEl>
                                          <p:spTgt spid="101"/>
                                        </p:tgtEl>
                                        <p:attrNameLst>
                                          <p:attrName>ppt_x</p:attrName>
                                        </p:attrNameLst>
                                      </p:cBhvr>
                                      <p:tavLst>
                                        <p:tav tm="0">
                                          <p:val>
                                            <p:fltVal val="0.5"/>
                                          </p:val>
                                        </p:tav>
                                        <p:tav tm="100000">
                                          <p:val>
                                            <p:strVal val="#ppt_x"/>
                                          </p:val>
                                        </p:tav>
                                      </p:tavLst>
                                    </p:anim>
                                    <p:anim calcmode="lin" valueType="num">
                                      <p:cBhvr>
                                        <p:cTn id="123" dur="500" fill="hold"/>
                                        <p:tgtEl>
                                          <p:spTgt spid="101"/>
                                        </p:tgtEl>
                                        <p:attrNameLst>
                                          <p:attrName>ppt_y</p:attrName>
                                        </p:attrNameLst>
                                      </p:cBhvr>
                                      <p:tavLst>
                                        <p:tav tm="0">
                                          <p:val>
                                            <p:fltVal val="0.5"/>
                                          </p:val>
                                        </p:tav>
                                        <p:tav tm="100000">
                                          <p:val>
                                            <p:strVal val="#ppt_y"/>
                                          </p:val>
                                        </p:tav>
                                      </p:tavLst>
                                    </p:anim>
                                  </p:childTnLst>
                                </p:cTn>
                              </p:par>
                              <p:par>
                                <p:cTn id="124" presetID="49" presetClass="entr" presetSubtype="0" decel="100000" fill="hold" grpId="0" nodeType="withEffect">
                                  <p:stCondLst>
                                    <p:cond delay="4200"/>
                                  </p:stCondLst>
                                  <p:iterate type="lt">
                                    <p:tmPct val="15000"/>
                                  </p:iterate>
                                  <p:childTnLst>
                                    <p:set>
                                      <p:cBhvr>
                                        <p:cTn id="125" dur="1" fill="hold">
                                          <p:stCondLst>
                                            <p:cond delay="0"/>
                                          </p:stCondLst>
                                        </p:cTn>
                                        <p:tgtEl>
                                          <p:spTgt spid="101"/>
                                        </p:tgtEl>
                                        <p:attrNameLst>
                                          <p:attrName>style.visibility</p:attrName>
                                        </p:attrNameLst>
                                      </p:cBhvr>
                                      <p:to>
                                        <p:strVal val="visible"/>
                                      </p:to>
                                    </p:set>
                                    <p:anim calcmode="lin" valueType="num">
                                      <p:cBhvr>
                                        <p:cTn id="126" dur="500" fill="hold"/>
                                        <p:tgtEl>
                                          <p:spTgt spid="101"/>
                                        </p:tgtEl>
                                        <p:attrNameLst>
                                          <p:attrName>ppt_w</p:attrName>
                                        </p:attrNameLst>
                                      </p:cBhvr>
                                      <p:tavLst>
                                        <p:tav tm="0">
                                          <p:val>
                                            <p:fltVal val="0"/>
                                          </p:val>
                                        </p:tav>
                                        <p:tav tm="100000">
                                          <p:val>
                                            <p:strVal val="#ppt_w"/>
                                          </p:val>
                                        </p:tav>
                                      </p:tavLst>
                                    </p:anim>
                                    <p:anim calcmode="lin" valueType="num">
                                      <p:cBhvr>
                                        <p:cTn id="127" dur="500" fill="hold"/>
                                        <p:tgtEl>
                                          <p:spTgt spid="101"/>
                                        </p:tgtEl>
                                        <p:attrNameLst>
                                          <p:attrName>ppt_h</p:attrName>
                                        </p:attrNameLst>
                                      </p:cBhvr>
                                      <p:tavLst>
                                        <p:tav tm="0">
                                          <p:val>
                                            <p:fltVal val="0"/>
                                          </p:val>
                                        </p:tav>
                                        <p:tav tm="100000">
                                          <p:val>
                                            <p:strVal val="#ppt_h"/>
                                          </p:val>
                                        </p:tav>
                                      </p:tavLst>
                                    </p:anim>
                                    <p:anim calcmode="lin" valueType="num">
                                      <p:cBhvr>
                                        <p:cTn id="128" dur="500" fill="hold"/>
                                        <p:tgtEl>
                                          <p:spTgt spid="101"/>
                                        </p:tgtEl>
                                        <p:attrNameLst>
                                          <p:attrName>style.rotation</p:attrName>
                                        </p:attrNameLst>
                                      </p:cBhvr>
                                      <p:tavLst>
                                        <p:tav tm="0">
                                          <p:val>
                                            <p:fltVal val="360"/>
                                          </p:val>
                                        </p:tav>
                                        <p:tav tm="100000">
                                          <p:val>
                                            <p:fltVal val="0"/>
                                          </p:val>
                                        </p:tav>
                                      </p:tavLst>
                                    </p:anim>
                                    <p:animEffect transition="in" filter="fade">
                                      <p:cBhvr>
                                        <p:cTn id="12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6" grpId="2" animBg="1"/>
      <p:bldP spid="86" grpId="3" animBg="1"/>
      <p:bldP spid="88" grpId="0" animBg="1"/>
      <p:bldP spid="89" grpId="0" animBg="1"/>
      <p:bldP spid="89" grpId="1" animBg="1"/>
      <p:bldP spid="89" grpId="2" animBg="1"/>
      <p:bldP spid="90" grpId="0" animBg="1"/>
      <p:bldP spid="90" grpId="1" animBg="1"/>
      <p:bldP spid="90" grpId="2" animBg="1"/>
      <p:bldP spid="91" grpId="0" animBg="1"/>
      <p:bldP spid="91" grpId="1" animBg="1"/>
      <p:bldP spid="93" grpId="0" animBg="1"/>
      <p:bldP spid="93" grpId="1" animBg="1"/>
      <p:bldP spid="94" grpId="0" animBg="1"/>
      <p:bldP spid="94" grpId="1" animBg="1"/>
      <p:bldP spid="94" grpId="2" animBg="1"/>
      <p:bldP spid="101" grpId="0"/>
      <p:bldP spid="101" grpId="1"/>
      <p:bldP spid="103" grpId="0" animBg="1"/>
      <p:bldP spid="103" grpId="1" animBg="1"/>
      <p:bldP spid="115"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527525" y="858366"/>
            <a:ext cx="2224467"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六、质量弱点管控</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pic>
        <p:nvPicPr>
          <p:cNvPr id="28" name="图片 27">
            <a:extLst>
              <a:ext uri="{FF2B5EF4-FFF2-40B4-BE49-F238E27FC236}">
                <a16:creationId xmlns:a16="http://schemas.microsoft.com/office/drawing/2014/main" id="{2BFCAC95-1F83-4721-9920-35804E2C9DA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601614" y="1286313"/>
            <a:ext cx="3299725" cy="2533845"/>
          </a:xfrm>
          <a:prstGeom prst="rect">
            <a:avLst/>
          </a:prstGeom>
        </p:spPr>
      </p:pic>
      <p:pic>
        <p:nvPicPr>
          <p:cNvPr id="29" name="图片 28">
            <a:extLst>
              <a:ext uri="{FF2B5EF4-FFF2-40B4-BE49-F238E27FC236}">
                <a16:creationId xmlns:a16="http://schemas.microsoft.com/office/drawing/2014/main" id="{602D9AEE-10D5-4974-A860-E0B08015778A}"/>
              </a:ext>
            </a:extLst>
          </p:cNvPr>
          <p:cNvPicPr/>
          <p:nvPr/>
        </p:nvPicPr>
        <p:blipFill>
          <a:blip r:embed="rId4">
            <a:extLst>
              <a:ext uri="{28A0092B-C50C-407E-A947-70E740481C1C}">
                <a14:useLocalDpi xmlns:a14="http://schemas.microsoft.com/office/drawing/2010/main" val="0"/>
              </a:ext>
            </a:extLst>
          </a:blip>
          <a:srcRect/>
          <a:stretch/>
        </p:blipFill>
        <p:spPr>
          <a:xfrm>
            <a:off x="653001" y="1286313"/>
            <a:ext cx="3283291" cy="2533845"/>
          </a:xfrm>
          <a:prstGeom prst="rect">
            <a:avLst/>
          </a:prstGeom>
          <a:noFill/>
          <a:ln w="9525">
            <a:noFill/>
          </a:ln>
        </p:spPr>
      </p:pic>
      <p:sp>
        <p:nvSpPr>
          <p:cNvPr id="32" name="文本框 14">
            <a:extLst>
              <a:ext uri="{FF2B5EF4-FFF2-40B4-BE49-F238E27FC236}">
                <a16:creationId xmlns:a16="http://schemas.microsoft.com/office/drawing/2014/main" id="{01522A0C-95D9-4623-9411-43077C59DA45}"/>
              </a:ext>
            </a:extLst>
          </p:cNvPr>
          <p:cNvSpPr txBox="1">
            <a:spLocks noChangeArrowheads="1"/>
          </p:cNvSpPr>
          <p:nvPr/>
        </p:nvSpPr>
        <p:spPr bwMode="auto">
          <a:xfrm>
            <a:off x="8147226" y="1428322"/>
            <a:ext cx="3611783"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一、砼结构露筋、蜂窝麻面、</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zh-CN" sz="1400" dirty="0">
                <a:latin typeface="黑体" panose="02010609060101010101" pitchFamily="49" charset="-122"/>
                <a:ea typeface="黑体" panose="02010609060101010101" pitchFamily="49" charset="-122"/>
                <a:sym typeface="黑体" panose="02010609060101010101" pitchFamily="49" charset="-122"/>
              </a:rPr>
              <a:t>建议优化支模体系，加强过程管控，砼浇筑时加强振捣；确保钢筋保护层厚度，防止露筋，砼浇筑完成后，不得过早上人作业，提高砼观感质量。</a:t>
            </a:r>
            <a:r>
              <a:rPr lang="en-US" altLang="zh-CN" sz="1400" b="1" dirty="0">
                <a:latin typeface="黑体" panose="02010609060101010101" pitchFamily="49" charset="-122"/>
                <a:ea typeface="黑体" panose="02010609060101010101" pitchFamily="49" charset="-122"/>
                <a:sym typeface="黑体" panose="02010609060101010101" pitchFamily="49" charset="-122"/>
              </a:rPr>
              <a:t> </a:t>
            </a:r>
          </a:p>
          <a:p>
            <a:pPr algn="just">
              <a:lnSpc>
                <a:spcPct val="130000"/>
              </a:lnSpc>
            </a:pPr>
            <a:r>
              <a:rPr lang="en-US" altLang="zh-CN" sz="1400" b="1" dirty="0">
                <a:latin typeface="黑体" panose="02010609060101010101" pitchFamily="49" charset="-122"/>
                <a:ea typeface="黑体" panose="02010609060101010101" pitchFamily="49" charset="-122"/>
                <a:sym typeface="黑体" panose="02010609060101010101" pitchFamily="49" charset="-122"/>
              </a:rPr>
              <a:t>     </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sp>
        <p:nvSpPr>
          <p:cNvPr id="37" name="文本框 14">
            <a:extLst>
              <a:ext uri="{FF2B5EF4-FFF2-40B4-BE49-F238E27FC236}">
                <a16:creationId xmlns:a16="http://schemas.microsoft.com/office/drawing/2014/main" id="{ADAD1E09-2A18-428B-AD02-6732131166DA}"/>
              </a:ext>
            </a:extLst>
          </p:cNvPr>
          <p:cNvSpPr txBox="1">
            <a:spLocks noChangeArrowheads="1"/>
          </p:cNvSpPr>
          <p:nvPr/>
        </p:nvSpPr>
        <p:spPr bwMode="auto">
          <a:xfrm>
            <a:off x="8167565" y="3847421"/>
            <a:ext cx="3611784" cy="259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二、地下室防水基层处理不到位、顶板开裂渗漏</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lvl="0"/>
            <a:r>
              <a:rPr lang="en-US" altLang="zh-CN" sz="1400" dirty="0">
                <a:latin typeface="黑体" panose="02010609060101010101" pitchFamily="49" charset="-122"/>
                <a:ea typeface="黑体" panose="02010609060101010101" pitchFamily="49" charset="-122"/>
                <a:sym typeface="黑体" panose="02010609060101010101" pitchFamily="49" charset="-122"/>
              </a:rPr>
              <a:t>1</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zh-CN" sz="1400" dirty="0">
                <a:latin typeface="黑体" panose="02010609060101010101" pitchFamily="49" charset="-122"/>
                <a:ea typeface="黑体" panose="02010609060101010101" pitchFamily="49" charset="-122"/>
                <a:sym typeface="黑体" panose="02010609060101010101" pitchFamily="49" charset="-122"/>
              </a:rPr>
              <a:t>防水附加层选材及做法与防水层相同，防水附加层应从阴角</a:t>
            </a:r>
            <a:r>
              <a:rPr lang="en-US" altLang="zh-CN" sz="1400" dirty="0">
                <a:latin typeface="黑体" panose="02010609060101010101" pitchFamily="49" charset="-122"/>
                <a:ea typeface="黑体" panose="02010609060101010101" pitchFamily="49" charset="-122"/>
                <a:sym typeface="黑体" panose="02010609060101010101" pitchFamily="49" charset="-122"/>
              </a:rPr>
              <a:t>/</a:t>
            </a:r>
            <a:r>
              <a:rPr lang="zh-CN" altLang="zh-CN" sz="1400" dirty="0">
                <a:latin typeface="黑体" panose="02010609060101010101" pitchFamily="49" charset="-122"/>
                <a:ea typeface="黑体" panose="02010609060101010101" pitchFamily="49" charset="-122"/>
                <a:sym typeface="黑体" panose="02010609060101010101" pitchFamily="49" charset="-122"/>
              </a:rPr>
              <a:t>阳角开始上翻</a:t>
            </a:r>
            <a:r>
              <a:rPr lang="en-US" altLang="zh-CN" sz="1400" dirty="0">
                <a:latin typeface="黑体" panose="02010609060101010101" pitchFamily="49" charset="-122"/>
                <a:ea typeface="黑体" panose="02010609060101010101" pitchFamily="49" charset="-122"/>
                <a:sym typeface="黑体" panose="02010609060101010101" pitchFamily="49" charset="-122"/>
              </a:rPr>
              <a:t>/</a:t>
            </a:r>
            <a:r>
              <a:rPr lang="zh-CN" altLang="zh-CN" sz="1400" dirty="0">
                <a:latin typeface="黑体" panose="02010609060101010101" pitchFamily="49" charset="-122"/>
                <a:ea typeface="黑体" panose="02010609060101010101" pitchFamily="49" charset="-122"/>
                <a:sym typeface="黑体" panose="02010609060101010101" pitchFamily="49" charset="-122"/>
              </a:rPr>
              <a:t>下延和水平延伸各≥</a:t>
            </a:r>
            <a:r>
              <a:rPr lang="en-US" altLang="zh-CN" sz="1400" dirty="0">
                <a:latin typeface="黑体" panose="02010609060101010101" pitchFamily="49" charset="-122"/>
                <a:ea typeface="黑体" panose="02010609060101010101" pitchFamily="49" charset="-122"/>
                <a:sym typeface="黑体" panose="02010609060101010101" pitchFamily="49" charset="-122"/>
              </a:rPr>
              <a:t>250mm</a:t>
            </a:r>
            <a:r>
              <a:rPr lang="zh-CN" altLang="zh-CN" sz="1400" dirty="0">
                <a:latin typeface="黑体" panose="02010609060101010101" pitchFamily="49" charset="-122"/>
                <a:ea typeface="黑体" panose="02010609060101010101" pitchFamily="49" charset="-122"/>
                <a:sym typeface="黑体" panose="02010609060101010101" pitchFamily="49" charset="-122"/>
              </a:rPr>
              <a:t>，必须在所有出顶板或与顶板相交的管道、烟道、墙体等与顶面相交阴角处用水泥砂浆抹成半径不小于</a:t>
            </a:r>
            <a:r>
              <a:rPr lang="en-US" altLang="zh-CN" sz="1400" dirty="0">
                <a:latin typeface="黑体" panose="02010609060101010101" pitchFamily="49" charset="-122"/>
                <a:ea typeface="黑体" panose="02010609060101010101" pitchFamily="49" charset="-122"/>
                <a:sym typeface="黑体" panose="02010609060101010101" pitchFamily="49" charset="-122"/>
              </a:rPr>
              <a:t>100mm</a:t>
            </a:r>
            <a:r>
              <a:rPr lang="zh-CN" altLang="zh-CN" sz="1400" dirty="0">
                <a:latin typeface="黑体" panose="02010609060101010101" pitchFamily="49" charset="-122"/>
                <a:ea typeface="黑体" panose="02010609060101010101" pitchFamily="49" charset="-122"/>
                <a:sym typeface="黑体" panose="02010609060101010101" pitchFamily="49" charset="-122"/>
              </a:rPr>
              <a:t>的圆角；</a:t>
            </a:r>
          </a:p>
          <a:p>
            <a:r>
              <a:rPr lang="en-US" altLang="zh-CN" sz="1400" dirty="0">
                <a:latin typeface="黑体" panose="02010609060101010101" pitchFamily="49" charset="-122"/>
                <a:ea typeface="黑体" panose="02010609060101010101" pitchFamily="49" charset="-122"/>
                <a:sym typeface="黑体" panose="02010609060101010101" pitchFamily="49" charset="-122"/>
              </a:rPr>
              <a:t>2</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zh-CN" sz="1400" dirty="0">
                <a:latin typeface="黑体" panose="02010609060101010101" pitchFamily="49" charset="-122"/>
                <a:ea typeface="黑体" panose="02010609060101010101" pitchFamily="49" charset="-122"/>
                <a:sym typeface="黑体" panose="02010609060101010101" pitchFamily="49" charset="-122"/>
              </a:rPr>
              <a:t>顶板混凝土抗渗等级≥</a:t>
            </a:r>
            <a:r>
              <a:rPr lang="en-US" altLang="zh-CN" sz="1400" dirty="0">
                <a:latin typeface="黑体" panose="02010609060101010101" pitchFamily="49" charset="-122"/>
                <a:ea typeface="黑体" panose="02010609060101010101" pitchFamily="49" charset="-122"/>
                <a:sym typeface="黑体" panose="02010609060101010101" pitchFamily="49" charset="-122"/>
              </a:rPr>
              <a:t>S6</a:t>
            </a:r>
            <a:r>
              <a:rPr lang="zh-CN" altLang="zh-CN" sz="1400" dirty="0">
                <a:latin typeface="黑体" panose="02010609060101010101" pitchFamily="49" charset="-122"/>
                <a:ea typeface="黑体" panose="02010609060101010101" pitchFamily="49" charset="-122"/>
                <a:sym typeface="黑体" panose="02010609060101010101" pitchFamily="49" charset="-122"/>
              </a:rPr>
              <a:t>，要求结构找坡</a:t>
            </a:r>
            <a:r>
              <a:rPr lang="en-US" altLang="zh-CN" sz="1400" dirty="0">
                <a:latin typeface="黑体" panose="02010609060101010101" pitchFamily="49" charset="-122"/>
                <a:ea typeface="黑体" panose="02010609060101010101" pitchFamily="49" charset="-122"/>
                <a:sym typeface="黑体" panose="02010609060101010101" pitchFamily="49" charset="-122"/>
              </a:rPr>
              <a:t>0.5%-1%</a:t>
            </a:r>
            <a:r>
              <a:rPr lang="zh-CN" altLang="zh-CN" sz="1400" dirty="0">
                <a:latin typeface="黑体" panose="02010609060101010101" pitchFamily="49" charset="-122"/>
                <a:ea typeface="黑体" panose="02010609060101010101" pitchFamily="49" charset="-122"/>
                <a:sym typeface="黑体" panose="02010609060101010101" pitchFamily="49" charset="-122"/>
              </a:rPr>
              <a:t>，结构面原浆收平。防水涂膜应在结构板原浆收平的基面上直接涂刷</a:t>
            </a:r>
            <a:r>
              <a:rPr lang="en-US" altLang="zh-CN" sz="1400" dirty="0">
                <a:latin typeface="黑体" panose="02010609060101010101" pitchFamily="49" charset="-122"/>
                <a:ea typeface="黑体" panose="02010609060101010101" pitchFamily="49" charset="-122"/>
                <a:sym typeface="黑体" panose="02010609060101010101" pitchFamily="49" charset="-122"/>
              </a:rPr>
              <a:t>1</a:t>
            </a:r>
          </a:p>
        </p:txBody>
      </p:sp>
      <p:pic>
        <p:nvPicPr>
          <p:cNvPr id="38" name="图片 37">
            <a:extLst>
              <a:ext uri="{FF2B5EF4-FFF2-40B4-BE49-F238E27FC236}">
                <a16:creationId xmlns:a16="http://schemas.microsoft.com/office/drawing/2014/main" id="{40FE4FE8-88D5-407C-8EEC-EA50C3EE1BB2}"/>
              </a:ext>
            </a:extLst>
          </p:cNvPr>
          <p:cNvPicPr/>
          <p:nvPr/>
        </p:nvPicPr>
        <p:blipFill>
          <a:blip r:embed="rId5">
            <a:extLst>
              <a:ext uri="{28A0092B-C50C-407E-A947-70E740481C1C}">
                <a14:useLocalDpi xmlns:a14="http://schemas.microsoft.com/office/drawing/2010/main" val="0"/>
              </a:ext>
            </a:extLst>
          </a:blip>
          <a:srcRect/>
          <a:stretch/>
        </p:blipFill>
        <p:spPr>
          <a:xfrm>
            <a:off x="648364" y="3966693"/>
            <a:ext cx="3292566" cy="2533845"/>
          </a:xfrm>
          <a:prstGeom prst="rect">
            <a:avLst/>
          </a:prstGeom>
          <a:noFill/>
          <a:ln>
            <a:noFill/>
          </a:ln>
        </p:spPr>
      </p:pic>
      <p:pic>
        <p:nvPicPr>
          <p:cNvPr id="39" name="图片 38">
            <a:extLst>
              <a:ext uri="{FF2B5EF4-FFF2-40B4-BE49-F238E27FC236}">
                <a16:creationId xmlns:a16="http://schemas.microsoft.com/office/drawing/2014/main" id="{835A70AA-E244-41B8-99F5-91DD7732674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04162" y="3966693"/>
            <a:ext cx="3294629" cy="2535432"/>
          </a:xfrm>
          <a:prstGeom prst="rect">
            <a:avLst/>
          </a:prstGeom>
        </p:spPr>
      </p:pic>
    </p:spTree>
    <p:extLst>
      <p:ext uri="{BB962C8B-B14F-4D97-AF65-F5344CB8AC3E}">
        <p14:creationId xmlns:p14="http://schemas.microsoft.com/office/powerpoint/2010/main" val="68209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32" name="文本框 14">
            <a:extLst>
              <a:ext uri="{FF2B5EF4-FFF2-40B4-BE49-F238E27FC236}">
                <a16:creationId xmlns:a16="http://schemas.microsoft.com/office/drawing/2014/main" id="{01522A0C-95D9-4623-9411-43077C59DA45}"/>
              </a:ext>
            </a:extLst>
          </p:cNvPr>
          <p:cNvSpPr txBox="1">
            <a:spLocks noChangeArrowheads="1"/>
          </p:cNvSpPr>
          <p:nvPr/>
        </p:nvSpPr>
        <p:spPr bwMode="auto">
          <a:xfrm>
            <a:off x="8133974" y="1534341"/>
            <a:ext cx="3611783"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三、外墙构造柱浇筑不密实、甩浆后螺杆洞未封堵</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en-US" altLang="zh-CN" sz="1400" b="1" dirty="0">
                <a:latin typeface="黑体" panose="02010609060101010101" pitchFamily="49" charset="-122"/>
                <a:ea typeface="黑体" panose="02010609060101010101" pitchFamily="49" charset="-122"/>
                <a:sym typeface="黑体" panose="02010609060101010101" pitchFamily="49" charset="-122"/>
              </a:rPr>
              <a:t>       </a:t>
            </a:r>
            <a:r>
              <a:rPr lang="zh-CN" altLang="en-US" sz="1400" dirty="0">
                <a:latin typeface="黑体" panose="02010609060101010101" pitchFamily="49" charset="-122"/>
                <a:ea typeface="黑体" panose="02010609060101010101" pitchFamily="49" charset="-122"/>
                <a:sym typeface="黑体" panose="02010609060101010101" pitchFamily="49" charset="-122"/>
              </a:rPr>
              <a:t>外墙构造柱建议设置投料斗，浇筑密实，加强后期养护；甩浆前孔洞及时封堵，加强过程排查，降低外墙渗漏风险。</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sp>
        <p:nvSpPr>
          <p:cNvPr id="37" name="文本框 14">
            <a:extLst>
              <a:ext uri="{FF2B5EF4-FFF2-40B4-BE49-F238E27FC236}">
                <a16:creationId xmlns:a16="http://schemas.microsoft.com/office/drawing/2014/main" id="{ADAD1E09-2A18-428B-AD02-6732131166DA}"/>
              </a:ext>
            </a:extLst>
          </p:cNvPr>
          <p:cNvSpPr txBox="1">
            <a:spLocks noChangeArrowheads="1"/>
          </p:cNvSpPr>
          <p:nvPr/>
        </p:nvSpPr>
        <p:spPr bwMode="auto">
          <a:xfrm>
            <a:off x="8147225" y="4135588"/>
            <a:ext cx="3611784"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lnSpc>
                <a:spcPct val="130000"/>
              </a:lnSpc>
              <a:defRPr sz="1400" b="1">
                <a:solidFill>
                  <a:srgbClr val="C0000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latin typeface="黑体" panose="02010609060101010101" pitchFamily="49" charset="-122"/>
                <a:ea typeface="黑体" panose="02010609060101010101" pitchFamily="49" charset="-122"/>
                <a:sym typeface="黑体" panose="02010609060101010101" pitchFamily="49" charset="-122"/>
              </a:rPr>
              <a:t>四、外窗塞缝不密实、窗台压顶后浇</a:t>
            </a:r>
            <a:endParaRPr lang="en-US" altLang="zh-CN" dirty="0">
              <a:latin typeface="黑体" panose="02010609060101010101" pitchFamily="49" charset="-122"/>
              <a:ea typeface="黑体" panose="02010609060101010101" pitchFamily="49" charset="-122"/>
              <a:sym typeface="黑体" panose="02010609060101010101" pitchFamily="49" charset="-122"/>
            </a:endParaRPr>
          </a:p>
          <a:p>
            <a:r>
              <a:rPr lang="zh-CN" altLang="en-US" b="0" dirty="0">
                <a:solidFill>
                  <a:schemeClr val="tx1"/>
                </a:solidFill>
                <a:latin typeface="黑体" panose="02010609060101010101" pitchFamily="49" charset="-122"/>
                <a:ea typeface="黑体" panose="02010609060101010101" pitchFamily="49" charset="-122"/>
                <a:sym typeface="黑体" panose="02010609060101010101" pitchFamily="49" charset="-122"/>
              </a:rPr>
              <a:t>       </a:t>
            </a:r>
            <a:r>
              <a:rPr lang="en-US" altLang="zh-CN" b="0" dirty="0">
                <a:solidFill>
                  <a:schemeClr val="tx1"/>
                </a:solidFill>
                <a:latin typeface="黑体" panose="02010609060101010101" pitchFamily="49" charset="-122"/>
                <a:ea typeface="黑体" panose="02010609060101010101" pitchFamily="49" charset="-122"/>
                <a:sym typeface="黑体" panose="02010609060101010101" pitchFamily="49" charset="-122"/>
              </a:rPr>
              <a:t> </a:t>
            </a:r>
            <a:r>
              <a:rPr lang="zh-CN" altLang="en-US" b="0" dirty="0">
                <a:solidFill>
                  <a:schemeClr val="tx1"/>
                </a:solidFill>
                <a:latin typeface="黑体" panose="02010609060101010101" pitchFamily="49" charset="-122"/>
                <a:ea typeface="黑体" panose="02010609060101010101" pitchFamily="49" charset="-122"/>
                <a:sym typeface="黑体" panose="02010609060101010101" pitchFamily="49" charset="-122"/>
              </a:rPr>
              <a:t>外窗塞缝前应撕去保护膜，清除杂物，发泡胶应连续施打、一次成型，饱满密实，溢出框外的发泡胶应在其固化前用手或专用工具压人缝隙中，禁止切割，防止发泡外膜破损。</a:t>
            </a:r>
            <a:endParaRPr lang="en-US" altLang="zh-CN" b="0" dirty="0">
              <a:solidFill>
                <a:schemeClr val="tx1"/>
              </a:solidFill>
              <a:latin typeface="黑体" panose="02010609060101010101" pitchFamily="49" charset="-122"/>
              <a:ea typeface="黑体" panose="02010609060101010101" pitchFamily="49" charset="-122"/>
              <a:sym typeface="黑体" panose="02010609060101010101" pitchFamily="49" charset="-122"/>
            </a:endParaRPr>
          </a:p>
        </p:txBody>
      </p:sp>
      <p:pic>
        <p:nvPicPr>
          <p:cNvPr id="13" name="图片 12">
            <a:extLst>
              <a:ext uri="{FF2B5EF4-FFF2-40B4-BE49-F238E27FC236}">
                <a16:creationId xmlns:a16="http://schemas.microsoft.com/office/drawing/2014/main" id="{C658219E-CE65-4F6B-9534-C440CB718507}"/>
              </a:ext>
            </a:extLst>
          </p:cNvPr>
          <p:cNvPicPr/>
          <p:nvPr/>
        </p:nvPicPr>
        <p:blipFill>
          <a:blip r:embed="rId3">
            <a:extLst>
              <a:ext uri="{28A0092B-C50C-407E-A947-70E740481C1C}">
                <a14:useLocalDpi xmlns:a14="http://schemas.microsoft.com/office/drawing/2010/main" val="0"/>
              </a:ext>
            </a:extLst>
          </a:blip>
          <a:srcRect/>
          <a:stretch/>
        </p:blipFill>
        <p:spPr>
          <a:xfrm>
            <a:off x="646938" y="1256329"/>
            <a:ext cx="3294629" cy="2535432"/>
          </a:xfrm>
          <a:prstGeom prst="rect">
            <a:avLst/>
          </a:prstGeom>
          <a:noFill/>
          <a:ln w="9525">
            <a:noFill/>
          </a:ln>
        </p:spPr>
      </p:pic>
      <p:pic>
        <p:nvPicPr>
          <p:cNvPr id="14" name="图片 13">
            <a:extLst>
              <a:ext uri="{FF2B5EF4-FFF2-40B4-BE49-F238E27FC236}">
                <a16:creationId xmlns:a16="http://schemas.microsoft.com/office/drawing/2014/main" id="{257635F2-EFF1-4D8B-B7B4-C387FD23AB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04162" y="1280518"/>
            <a:ext cx="3294629" cy="2535432"/>
          </a:xfrm>
          <a:prstGeom prst="rect">
            <a:avLst/>
          </a:prstGeom>
        </p:spPr>
      </p:pic>
      <p:pic>
        <p:nvPicPr>
          <p:cNvPr id="15" name="图片 14">
            <a:extLst>
              <a:ext uri="{FF2B5EF4-FFF2-40B4-BE49-F238E27FC236}">
                <a16:creationId xmlns:a16="http://schemas.microsoft.com/office/drawing/2014/main" id="{F9E0C1B8-7FF3-45DB-83FC-663DAC0E209B}"/>
              </a:ext>
            </a:extLst>
          </p:cNvPr>
          <p:cNvPicPr/>
          <p:nvPr/>
        </p:nvPicPr>
        <p:blipFill>
          <a:blip r:embed="rId5">
            <a:extLst>
              <a:ext uri="{28A0092B-C50C-407E-A947-70E740481C1C}">
                <a14:useLocalDpi xmlns:a14="http://schemas.microsoft.com/office/drawing/2010/main" val="0"/>
              </a:ext>
            </a:extLst>
          </a:blip>
          <a:srcRect/>
          <a:stretch/>
        </p:blipFill>
        <p:spPr>
          <a:xfrm>
            <a:off x="666350" y="3966693"/>
            <a:ext cx="3255805" cy="2535432"/>
          </a:xfrm>
          <a:prstGeom prst="rect">
            <a:avLst/>
          </a:prstGeom>
          <a:noFill/>
          <a:ln>
            <a:noFill/>
          </a:ln>
        </p:spPr>
      </p:pic>
      <p:pic>
        <p:nvPicPr>
          <p:cNvPr id="16" name="图片 15">
            <a:extLst>
              <a:ext uri="{FF2B5EF4-FFF2-40B4-BE49-F238E27FC236}">
                <a16:creationId xmlns:a16="http://schemas.microsoft.com/office/drawing/2014/main" id="{1179880E-0150-4745-9730-CDBF492D738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23574" y="3966693"/>
            <a:ext cx="3255805" cy="2535432"/>
          </a:xfrm>
          <a:prstGeom prst="rect">
            <a:avLst/>
          </a:prstGeom>
        </p:spPr>
      </p:pic>
    </p:spTree>
    <p:extLst>
      <p:ext uri="{BB962C8B-B14F-4D97-AF65-F5344CB8AC3E}">
        <p14:creationId xmlns:p14="http://schemas.microsoft.com/office/powerpoint/2010/main" val="318570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32" name="文本框 14">
            <a:extLst>
              <a:ext uri="{FF2B5EF4-FFF2-40B4-BE49-F238E27FC236}">
                <a16:creationId xmlns:a16="http://schemas.microsoft.com/office/drawing/2014/main" id="{01522A0C-95D9-4623-9411-43077C59DA45}"/>
              </a:ext>
            </a:extLst>
          </p:cNvPr>
          <p:cNvSpPr txBox="1">
            <a:spLocks noChangeArrowheads="1"/>
          </p:cNvSpPr>
          <p:nvPr/>
        </p:nvSpPr>
        <p:spPr bwMode="auto">
          <a:xfrm>
            <a:off x="8094217" y="1136775"/>
            <a:ext cx="3611783" cy="261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五、卫生间反坎开裂、管道吊洞</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en-US" altLang="zh-CN" sz="1400" b="1" dirty="0">
                <a:latin typeface="黑体" panose="02010609060101010101" pitchFamily="49" charset="-122"/>
                <a:ea typeface="黑体" panose="02010609060101010101" pitchFamily="49" charset="-122"/>
                <a:sym typeface="黑体" panose="02010609060101010101" pitchFamily="49" charset="-122"/>
              </a:rPr>
              <a:t>     </a:t>
            </a:r>
            <a:r>
              <a:rPr lang="zh-CN" altLang="en-US" sz="1400" dirty="0">
                <a:latin typeface="黑体" panose="02010609060101010101" pitchFamily="49" charset="-122"/>
                <a:ea typeface="黑体" panose="02010609060101010101" pitchFamily="49" charset="-122"/>
                <a:sym typeface="黑体" panose="02010609060101010101" pitchFamily="49" charset="-122"/>
              </a:rPr>
              <a:t>卫生间反坎支模浇筑前，应先进行交界面凿毛；清理杂物后，可采用先定位弹线切割，再进行剔凿，剔凿时应见粗骨料，且点凿间距不得大于</a:t>
            </a:r>
            <a:r>
              <a:rPr lang="en-US" altLang="zh-CN" sz="1400" dirty="0">
                <a:latin typeface="黑体" panose="02010609060101010101" pitchFamily="49" charset="-122"/>
                <a:ea typeface="黑体" panose="02010609060101010101" pitchFamily="49" charset="-122"/>
                <a:sym typeface="黑体" panose="02010609060101010101" pitchFamily="49" charset="-122"/>
              </a:rPr>
              <a:t>2cm</a:t>
            </a:r>
            <a:r>
              <a:rPr lang="zh-CN" altLang="en-US" sz="1400" dirty="0">
                <a:latin typeface="黑体" panose="02010609060101010101" pitchFamily="49" charset="-122"/>
                <a:ea typeface="黑体" panose="02010609060101010101" pitchFamily="49" charset="-122"/>
                <a:sym typeface="黑体" panose="02010609060101010101" pitchFamily="49" charset="-122"/>
              </a:rPr>
              <a:t>，浇筑完毕后，应进行及时养护，防止开裂。</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dirty="0">
                <a:latin typeface="黑体" panose="02010609060101010101" pitchFamily="49" charset="-122"/>
                <a:ea typeface="黑体" panose="02010609060101010101" pitchFamily="49" charset="-122"/>
                <a:sym typeface="黑体" panose="02010609060101010101" pitchFamily="49" charset="-122"/>
              </a:rPr>
              <a:t>    卫生间吊洞分两次浇筑，保证浇筑质量，降低吊洞渗漏风险，建议项目采用成品止水节。</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sp>
        <p:nvSpPr>
          <p:cNvPr id="37" name="文本框 14">
            <a:extLst>
              <a:ext uri="{FF2B5EF4-FFF2-40B4-BE49-F238E27FC236}">
                <a16:creationId xmlns:a16="http://schemas.microsoft.com/office/drawing/2014/main" id="{ADAD1E09-2A18-428B-AD02-6732131166DA}"/>
              </a:ext>
            </a:extLst>
          </p:cNvPr>
          <p:cNvSpPr txBox="1">
            <a:spLocks noChangeArrowheads="1"/>
          </p:cNvSpPr>
          <p:nvPr/>
        </p:nvSpPr>
        <p:spPr bwMode="auto">
          <a:xfrm>
            <a:off x="8120720" y="4421529"/>
            <a:ext cx="3611784" cy="89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lnSpc>
                <a:spcPct val="130000"/>
              </a:lnSpc>
              <a:defRPr sz="1400" b="1">
                <a:solidFill>
                  <a:srgbClr val="C0000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latin typeface="黑体" panose="02010609060101010101" pitchFamily="49" charset="-122"/>
                <a:ea typeface="黑体" panose="02010609060101010101" pitchFamily="49" charset="-122"/>
                <a:sym typeface="黑体" panose="02010609060101010101" pitchFamily="49" charset="-122"/>
              </a:rPr>
              <a:t>六、抹灰修补后开裂、甩浆前未挂网</a:t>
            </a:r>
            <a:endParaRPr lang="en-US" altLang="zh-CN" dirty="0">
              <a:latin typeface="黑体" panose="02010609060101010101" pitchFamily="49" charset="-122"/>
              <a:ea typeface="黑体" panose="02010609060101010101" pitchFamily="49" charset="-122"/>
              <a:sym typeface="黑体" panose="02010609060101010101" pitchFamily="49" charset="-122"/>
            </a:endParaRPr>
          </a:p>
          <a:p>
            <a:r>
              <a:rPr lang="zh-CN" altLang="en-US" dirty="0">
                <a:latin typeface="黑体" panose="02010609060101010101" pitchFamily="49" charset="-122"/>
                <a:ea typeface="黑体" panose="02010609060101010101" pitchFamily="49" charset="-122"/>
                <a:sym typeface="黑体" panose="02010609060101010101" pitchFamily="49" charset="-122"/>
              </a:rPr>
              <a:t>       </a:t>
            </a:r>
            <a:r>
              <a:rPr lang="zh-CN" altLang="en-US" b="0" dirty="0">
                <a:solidFill>
                  <a:schemeClr val="tx1"/>
                </a:solidFill>
                <a:latin typeface="黑体" panose="02010609060101010101" pitchFamily="49" charset="-122"/>
                <a:ea typeface="黑体" panose="02010609060101010101" pitchFamily="49" charset="-122"/>
                <a:sym typeface="黑体" panose="02010609060101010101" pitchFamily="49" charset="-122"/>
              </a:rPr>
              <a:t>抹灰前甩浆应均匀、毛刺感足，保证后期抹灰质量，降低空鼓开裂风险。</a:t>
            </a:r>
            <a:endParaRPr lang="en-US" altLang="zh-CN" b="0" dirty="0">
              <a:solidFill>
                <a:schemeClr val="tx1"/>
              </a:solidFill>
              <a:latin typeface="黑体" panose="02010609060101010101" pitchFamily="49" charset="-122"/>
              <a:ea typeface="黑体" panose="02010609060101010101" pitchFamily="49" charset="-122"/>
              <a:sym typeface="黑体" panose="02010609060101010101" pitchFamily="49" charset="-122"/>
            </a:endParaRPr>
          </a:p>
        </p:txBody>
      </p:sp>
      <p:pic>
        <p:nvPicPr>
          <p:cNvPr id="17" name="图片 16">
            <a:extLst>
              <a:ext uri="{FF2B5EF4-FFF2-40B4-BE49-F238E27FC236}">
                <a16:creationId xmlns:a16="http://schemas.microsoft.com/office/drawing/2014/main" id="{20644801-F890-4F6A-B428-BC4FB63BC261}"/>
              </a:ext>
            </a:extLst>
          </p:cNvPr>
          <p:cNvPicPr/>
          <p:nvPr/>
        </p:nvPicPr>
        <p:blipFill>
          <a:blip r:embed="rId3">
            <a:extLst>
              <a:ext uri="{28A0092B-C50C-407E-A947-70E740481C1C}">
                <a14:useLocalDpi xmlns:a14="http://schemas.microsoft.com/office/drawing/2010/main" val="0"/>
              </a:ext>
            </a:extLst>
          </a:blip>
          <a:srcRect/>
          <a:stretch/>
        </p:blipFill>
        <p:spPr>
          <a:xfrm>
            <a:off x="646938" y="1199296"/>
            <a:ext cx="3294629" cy="2535432"/>
          </a:xfrm>
          <a:prstGeom prst="rect">
            <a:avLst/>
          </a:prstGeom>
          <a:noFill/>
          <a:ln w="9525">
            <a:noFill/>
          </a:ln>
        </p:spPr>
      </p:pic>
      <p:pic>
        <p:nvPicPr>
          <p:cNvPr id="18" name="图片 17">
            <a:extLst>
              <a:ext uri="{FF2B5EF4-FFF2-40B4-BE49-F238E27FC236}">
                <a16:creationId xmlns:a16="http://schemas.microsoft.com/office/drawing/2014/main" id="{11A7783D-D6F1-4C47-9DDE-F37135AF9A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03822" y="1199296"/>
            <a:ext cx="3294629" cy="2535432"/>
          </a:xfrm>
          <a:prstGeom prst="rect">
            <a:avLst/>
          </a:prstGeom>
        </p:spPr>
      </p:pic>
      <p:pic>
        <p:nvPicPr>
          <p:cNvPr id="20" name="图片 19">
            <a:extLst>
              <a:ext uri="{FF2B5EF4-FFF2-40B4-BE49-F238E27FC236}">
                <a16:creationId xmlns:a16="http://schemas.microsoft.com/office/drawing/2014/main" id="{BEBBA4C7-81B1-4E39-9CD4-8D637618FAD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03822" y="3966693"/>
            <a:ext cx="3294629" cy="2535432"/>
          </a:xfrm>
          <a:prstGeom prst="rect">
            <a:avLst/>
          </a:prstGeom>
        </p:spPr>
      </p:pic>
      <p:pic>
        <p:nvPicPr>
          <p:cNvPr id="21" name="图片 20">
            <a:extLst>
              <a:ext uri="{FF2B5EF4-FFF2-40B4-BE49-F238E27FC236}">
                <a16:creationId xmlns:a16="http://schemas.microsoft.com/office/drawing/2014/main" id="{6C79AFB5-E43F-4D0C-9928-962655B035CF}"/>
              </a:ext>
            </a:extLst>
          </p:cNvPr>
          <p:cNvPicPr/>
          <p:nvPr/>
        </p:nvPicPr>
        <p:blipFill>
          <a:blip r:embed="rId6">
            <a:extLst>
              <a:ext uri="{28A0092B-C50C-407E-A947-70E740481C1C}">
                <a14:useLocalDpi xmlns:a14="http://schemas.microsoft.com/office/drawing/2010/main" val="0"/>
              </a:ext>
            </a:extLst>
          </a:blip>
          <a:srcRect/>
          <a:stretch/>
        </p:blipFill>
        <p:spPr>
          <a:xfrm>
            <a:off x="625763" y="3966693"/>
            <a:ext cx="3294629" cy="2535432"/>
          </a:xfrm>
          <a:prstGeom prst="rect">
            <a:avLst/>
          </a:prstGeom>
          <a:noFill/>
          <a:ln w="9525">
            <a:noFill/>
          </a:ln>
        </p:spPr>
      </p:pic>
    </p:spTree>
    <p:extLst>
      <p:ext uri="{BB962C8B-B14F-4D97-AF65-F5344CB8AC3E}">
        <p14:creationId xmlns:p14="http://schemas.microsoft.com/office/powerpoint/2010/main" val="710837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7" y="230957"/>
            <a:ext cx="6751059"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p>
        </p:txBody>
      </p:sp>
      <p:pic>
        <p:nvPicPr>
          <p:cNvPr id="6146" name="Picture 2">
            <a:extLst>
              <a:ext uri="{FF2B5EF4-FFF2-40B4-BE49-F238E27FC236}">
                <a16:creationId xmlns:a16="http://schemas.microsoft.com/office/drawing/2014/main" id="{95B0A61E-E06E-4D8E-9DF1-102892AF68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122800" y="1308139"/>
            <a:ext cx="3111069" cy="255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547A854E-0379-44D5-A242-956EFE27F6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534027" y="1270058"/>
            <a:ext cx="3107142" cy="255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a:extLst>
              <a:ext uri="{FF2B5EF4-FFF2-40B4-BE49-F238E27FC236}">
                <a16:creationId xmlns:a16="http://schemas.microsoft.com/office/drawing/2014/main" id="{22D0CD7B-8880-4306-B93C-7E0A1CA681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945446" y="1308139"/>
            <a:ext cx="3107142" cy="255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a:extLst>
              <a:ext uri="{FF2B5EF4-FFF2-40B4-BE49-F238E27FC236}">
                <a16:creationId xmlns:a16="http://schemas.microsoft.com/office/drawing/2014/main" id="{38441A0F-E917-444D-B525-BB75313E7E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1126728" y="4014085"/>
            <a:ext cx="3107141" cy="255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a:extLst>
              <a:ext uri="{FF2B5EF4-FFF2-40B4-BE49-F238E27FC236}">
                <a16:creationId xmlns:a16="http://schemas.microsoft.com/office/drawing/2014/main" id="{C5A38A0C-0FE1-4832-9D37-C6D89BD4A9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4534028" y="4014084"/>
            <a:ext cx="3107141" cy="255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7954580" y="4431213"/>
            <a:ext cx="3087232" cy="1273875"/>
          </a:xfrm>
          <a:prstGeom prst="rect">
            <a:avLst/>
          </a:prstGeom>
          <a:noFill/>
        </p:spPr>
        <p:txBody>
          <a:bodyPr wrap="square" rtlCol="0">
            <a:spAutoFit/>
          </a:bodyPr>
          <a:lstStyle/>
          <a:p>
            <a:pPr>
              <a:lnSpc>
                <a:spcPct val="150000"/>
              </a:lnSpc>
            </a:pPr>
            <a:r>
              <a:rPr lang="zh-CN" altLang="en-US" dirty="0">
                <a:latin typeface="黑体" panose="02010609060101010101" pitchFamily="49" charset="-122"/>
                <a:ea typeface="黑体" panose="02010609060101010101" pitchFamily="49" charset="-122"/>
                <a:sym typeface="黑体" panose="02010609060101010101" pitchFamily="49" charset="-122"/>
              </a:rPr>
              <a:t>成品保护不到位，易造成部品部件划伤、污染，影响后期交付观感。</a:t>
            </a:r>
          </a:p>
        </p:txBody>
      </p:sp>
    </p:spTree>
    <p:extLst>
      <p:ext uri="{BB962C8B-B14F-4D97-AF65-F5344CB8AC3E}">
        <p14:creationId xmlns:p14="http://schemas.microsoft.com/office/powerpoint/2010/main" val="518686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hidden="1"/>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0" y="0"/>
            <a:ext cx="12192000" cy="6933618"/>
          </a:xfrm>
          <a:prstGeom prst="rect">
            <a:avLst/>
          </a:prstGeom>
        </p:spPr>
      </p:pic>
      <p:sp>
        <p:nvSpPr>
          <p:cNvPr id="6" name="PA_文本框 5"/>
          <p:cNvSpPr txBox="1"/>
          <p:nvPr>
            <p:custDataLst>
              <p:tags r:id="rId2"/>
            </p:custDataLst>
          </p:nvPr>
        </p:nvSpPr>
        <p:spPr>
          <a:xfrm>
            <a:off x="863599" y="1442720"/>
            <a:ext cx="3108960" cy="923330"/>
          </a:xfrm>
          <a:prstGeom prst="rect">
            <a:avLst/>
          </a:prstGeom>
          <a:noFill/>
        </p:spPr>
        <p:txBody>
          <a:bodyPr wrap="square" rtlCol="0">
            <a:spAutoFit/>
          </a:bodyPr>
          <a:lstStyle/>
          <a:p>
            <a:pPr algn="dist"/>
            <a:r>
              <a:rPr lang="en-US" altLang="zh-CN"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rPr>
              <a:t>CONTENT</a:t>
            </a:r>
            <a:endParaRPr lang="zh-CN" altLang="en-US"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endParaRPr>
          </a:p>
        </p:txBody>
      </p:sp>
      <p:sp>
        <p:nvSpPr>
          <p:cNvPr id="3" name="矩形 2"/>
          <p:cNvSpPr/>
          <p:nvPr/>
        </p:nvSpPr>
        <p:spPr>
          <a:xfrm>
            <a:off x="-162838" y="288099"/>
            <a:ext cx="4346531" cy="115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20" name="六边形 19"/>
          <p:cNvSpPr/>
          <p:nvPr/>
        </p:nvSpPr>
        <p:spPr>
          <a:xfrm>
            <a:off x="3508462" y="2399785"/>
            <a:ext cx="3290032" cy="2375891"/>
          </a:xfrm>
          <a:prstGeom prst="hexagon">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1" name="任意多边形 40"/>
          <p:cNvSpPr/>
          <p:nvPr/>
        </p:nvSpPr>
        <p:spPr>
          <a:xfrm rot="5400000">
            <a:off x="875806" y="1424195"/>
            <a:ext cx="2608118" cy="4359729"/>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5" name="任意多边形 44"/>
          <p:cNvSpPr/>
          <p:nvPr/>
        </p:nvSpPr>
        <p:spPr>
          <a:xfrm rot="16200000">
            <a:off x="5287199" y="-2115022"/>
            <a:ext cx="4145807" cy="11405507"/>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noFill/>
          <a:ln w="2540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6" name="文本框 45"/>
          <p:cNvSpPr txBox="1"/>
          <p:nvPr/>
        </p:nvSpPr>
        <p:spPr>
          <a:xfrm>
            <a:off x="398152" y="2858951"/>
            <a:ext cx="2120813" cy="1323439"/>
          </a:xfrm>
          <a:prstGeom prst="rect">
            <a:avLst/>
          </a:prstGeom>
          <a:noFill/>
        </p:spPr>
        <p:txBody>
          <a:bodyPr wrap="square" rtlCol="0">
            <a:spAutoFit/>
          </a:bodyPr>
          <a:lstStyle/>
          <a:p>
            <a:r>
              <a:rPr lang="en-US" altLang="zh-CN" sz="8000" dirty="0">
                <a:solidFill>
                  <a:schemeClr val="bg1"/>
                </a:solidFill>
                <a:latin typeface="黑体" panose="02010609060101010101" pitchFamily="49" charset="-122"/>
                <a:ea typeface="黑体" panose="02010609060101010101" pitchFamily="49" charset="-122"/>
                <a:sym typeface="黑体" panose="02010609060101010101" pitchFamily="49" charset="-122"/>
              </a:rPr>
              <a:t>02</a:t>
            </a:r>
            <a:endParaRPr lang="zh-CN" altLang="en-US" sz="8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48" name="Subtitle 2"/>
          <p:cNvSpPr txBox="1">
            <a:spLocks/>
          </p:cNvSpPr>
          <p:nvPr/>
        </p:nvSpPr>
        <p:spPr bwMode="auto">
          <a:xfrm>
            <a:off x="6812128" y="2922137"/>
            <a:ext cx="3971468" cy="6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lvl="0"/>
            <a:r>
              <a:rPr lang="zh-CN" altLang="en-US" b="1" dirty="0">
                <a:solidFill>
                  <a:srgbClr val="FFC001"/>
                </a:solidFill>
                <a:latin typeface="黑体" panose="02010609060101010101" pitchFamily="49" charset="-122"/>
                <a:ea typeface="黑体" panose="02010609060101010101" pitchFamily="49" charset="-122"/>
                <a:sym typeface="黑体" panose="02010609060101010101" pitchFamily="49" charset="-122"/>
              </a:rPr>
              <a:t>交付评估</a:t>
            </a:r>
            <a:r>
              <a:rPr lang="zh-CN" altLang="en-US" sz="2400" dirty="0">
                <a:solidFill>
                  <a:srgbClr val="3A3A3A"/>
                </a:solidFill>
                <a:latin typeface="黑体" panose="02010609060101010101" pitchFamily="49" charset="-122"/>
                <a:ea typeface="黑体" panose="02010609060101010101" pitchFamily="49" charset="-122"/>
                <a:sym typeface="黑体" panose="02010609060101010101" pitchFamily="49" charset="-122"/>
              </a:rPr>
              <a:t>结果分析</a:t>
            </a:r>
          </a:p>
        </p:txBody>
      </p:sp>
      <p:cxnSp>
        <p:nvCxnSpPr>
          <p:cNvPr id="50" name="直接连接符 49"/>
          <p:cNvCxnSpPr/>
          <p:nvPr/>
        </p:nvCxnSpPr>
        <p:spPr>
          <a:xfrm>
            <a:off x="7068493" y="3621360"/>
            <a:ext cx="1729369" cy="0"/>
          </a:xfrm>
          <a:prstGeom prst="line">
            <a:avLst/>
          </a:prstGeom>
          <a:ln w="22225">
            <a:solidFill>
              <a:srgbClr val="843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24988"/>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1000" fill="hold"/>
                                        <p:tgtEl>
                                          <p:spTgt spid="48"/>
                                        </p:tgtEl>
                                        <p:attrNameLst>
                                          <p:attrName>ppt_w</p:attrName>
                                        </p:attrNameLst>
                                      </p:cBhvr>
                                      <p:tavLst>
                                        <p:tav tm="0">
                                          <p:val>
                                            <p:fltVal val="0"/>
                                          </p:val>
                                        </p:tav>
                                        <p:tav tm="100000">
                                          <p:val>
                                            <p:strVal val="#ppt_w"/>
                                          </p:val>
                                        </p:tav>
                                      </p:tavLst>
                                    </p:anim>
                                    <p:anim calcmode="lin" valueType="num">
                                      <p:cBhvr>
                                        <p:cTn id="26" dur="1000" fill="hold"/>
                                        <p:tgtEl>
                                          <p:spTgt spid="48"/>
                                        </p:tgtEl>
                                        <p:attrNameLst>
                                          <p:attrName>ppt_h</p:attrName>
                                        </p:attrNameLst>
                                      </p:cBhvr>
                                      <p:tavLst>
                                        <p:tav tm="0">
                                          <p:val>
                                            <p:fltVal val="0"/>
                                          </p:val>
                                        </p:tav>
                                        <p:tav tm="100000">
                                          <p:val>
                                            <p:strVal val="#ppt_h"/>
                                          </p:val>
                                        </p:tav>
                                      </p:tavLst>
                                    </p:anim>
                                    <p:anim calcmode="lin" valueType="num">
                                      <p:cBhvr>
                                        <p:cTn id="27" dur="1000" fill="hold"/>
                                        <p:tgtEl>
                                          <p:spTgt spid="48"/>
                                        </p:tgtEl>
                                        <p:attrNameLst>
                                          <p:attrName>style.rotation</p:attrName>
                                        </p:attrNameLst>
                                      </p:cBhvr>
                                      <p:tavLst>
                                        <p:tav tm="0">
                                          <p:val>
                                            <p:fltVal val="90"/>
                                          </p:val>
                                        </p:tav>
                                        <p:tav tm="100000">
                                          <p:val>
                                            <p:fltVal val="0"/>
                                          </p:val>
                                        </p:tav>
                                      </p:tavLst>
                                    </p:anim>
                                    <p:animEffect transition="in" filter="fade">
                                      <p:cBhvr>
                                        <p:cTn id="28" dur="1000"/>
                                        <p:tgtEl>
                                          <p:spTgt spid="48"/>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P spid="45" grpId="0" animBg="1"/>
      <p:bldP spid="46"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9" y="282327"/>
            <a:ext cx="4676776"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10" name="Rectangle 11">
            <a:extLst>
              <a:ext uri="{FF2B5EF4-FFF2-40B4-BE49-F238E27FC236}">
                <a16:creationId xmlns:a16="http://schemas.microsoft.com/office/drawing/2014/main" id="{CF118772-57BF-47A5-94A2-41E8591FFF4D}"/>
              </a:ext>
            </a:extLst>
          </p:cNvPr>
          <p:cNvSpPr>
            <a:spLocks noChangeArrowheads="1"/>
          </p:cNvSpPr>
          <p:nvPr/>
        </p:nvSpPr>
        <p:spPr bwMode="auto">
          <a:xfrm>
            <a:off x="490197" y="858366"/>
            <a:ext cx="1700554"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一、评估概况</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2" name="表格 1">
            <a:extLst>
              <a:ext uri="{FF2B5EF4-FFF2-40B4-BE49-F238E27FC236}">
                <a16:creationId xmlns:a16="http://schemas.microsoft.com/office/drawing/2014/main" id="{72A000C1-821D-4B7F-BE39-E2A1F1B7C696}"/>
              </a:ext>
            </a:extLst>
          </p:cNvPr>
          <p:cNvGraphicFramePr>
            <a:graphicFrameLocks noGrp="1"/>
          </p:cNvGraphicFramePr>
          <p:nvPr>
            <p:extLst>
              <p:ext uri="{D42A27DB-BD31-4B8C-83A1-F6EECF244321}">
                <p14:modId xmlns:p14="http://schemas.microsoft.com/office/powerpoint/2010/main" val="3239489165"/>
              </p:ext>
            </p:extLst>
          </p:nvPr>
        </p:nvGraphicFramePr>
        <p:xfrm>
          <a:off x="1297104" y="2034763"/>
          <a:ext cx="9548946" cy="2963010"/>
        </p:xfrm>
        <a:graphic>
          <a:graphicData uri="http://schemas.openxmlformats.org/drawingml/2006/table">
            <a:tbl>
              <a:tblPr>
                <a:tableStyleId>{5C22544A-7EE6-4342-B048-85BDC9FD1C3A}</a:tableStyleId>
              </a:tblPr>
              <a:tblGrid>
                <a:gridCol w="2473521">
                  <a:extLst>
                    <a:ext uri="{9D8B030D-6E8A-4147-A177-3AD203B41FA5}">
                      <a16:colId xmlns:a16="http://schemas.microsoft.com/office/drawing/2014/main" val="3389451514"/>
                    </a:ext>
                  </a:extLst>
                </a:gridCol>
                <a:gridCol w="2358475">
                  <a:extLst>
                    <a:ext uri="{9D8B030D-6E8A-4147-A177-3AD203B41FA5}">
                      <a16:colId xmlns:a16="http://schemas.microsoft.com/office/drawing/2014/main" val="962235250"/>
                    </a:ext>
                  </a:extLst>
                </a:gridCol>
                <a:gridCol w="2358475">
                  <a:extLst>
                    <a:ext uri="{9D8B030D-6E8A-4147-A177-3AD203B41FA5}">
                      <a16:colId xmlns:a16="http://schemas.microsoft.com/office/drawing/2014/main" val="510454087"/>
                    </a:ext>
                  </a:extLst>
                </a:gridCol>
                <a:gridCol w="2358475">
                  <a:extLst>
                    <a:ext uri="{9D8B030D-6E8A-4147-A177-3AD203B41FA5}">
                      <a16:colId xmlns:a16="http://schemas.microsoft.com/office/drawing/2014/main" val="3006934947"/>
                    </a:ext>
                  </a:extLst>
                </a:gridCol>
              </a:tblGrid>
              <a:tr h="493835">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全年度评估</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毛坯交付项目</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精装修交付项目</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合计</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extLst>
                  <a:ext uri="{0D108BD9-81ED-4DB2-BD59-A6C34878D82A}">
                    <a16:rowId xmlns:a16="http://schemas.microsoft.com/office/drawing/2014/main" val="4074754081"/>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一季度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2</a:t>
                      </a:r>
                    </a:p>
                  </a:txBody>
                  <a:tcPr marL="7620" marR="7620" marT="7620" marB="0" anchor="ctr">
                    <a:solidFill>
                      <a:schemeClr val="bg1">
                        <a:lumMod val="8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4</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a:t>
                      </a:r>
                    </a:p>
                  </a:txBody>
                  <a:tcPr marL="7620" marR="7620" marT="7620" marB="0" anchor="ctr">
                    <a:solidFill>
                      <a:schemeClr val="bg1">
                        <a:lumMod val="75000"/>
                      </a:schemeClr>
                    </a:solidFill>
                  </a:tcPr>
                </a:tc>
                <a:extLst>
                  <a:ext uri="{0D108BD9-81ED-4DB2-BD59-A6C34878D82A}">
                    <a16:rowId xmlns:a16="http://schemas.microsoft.com/office/drawing/2014/main" val="3654705852"/>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二季度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9</a:t>
                      </a:r>
                    </a:p>
                  </a:txBody>
                  <a:tcPr marL="7620" marR="7620" marT="7620" marB="0" anchor="ctr">
                    <a:solidFill>
                      <a:schemeClr val="bg1">
                        <a:lumMod val="8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11</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20</a:t>
                      </a:r>
                    </a:p>
                  </a:txBody>
                  <a:tcPr marL="7620" marR="7620" marT="7620" marB="0" anchor="ctr">
                    <a:solidFill>
                      <a:schemeClr val="bg1">
                        <a:lumMod val="75000"/>
                      </a:schemeClr>
                    </a:solidFill>
                  </a:tcPr>
                </a:tc>
                <a:extLst>
                  <a:ext uri="{0D108BD9-81ED-4DB2-BD59-A6C34878D82A}">
                    <a16:rowId xmlns:a16="http://schemas.microsoft.com/office/drawing/2014/main" val="1692955886"/>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三季度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5</a:t>
                      </a:r>
                    </a:p>
                  </a:txBody>
                  <a:tcPr marL="7620" marR="7620" marT="7620" marB="0" anchor="ctr">
                    <a:solidFill>
                      <a:schemeClr val="bg1">
                        <a:lumMod val="8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9</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a:t>
                      </a:r>
                    </a:p>
                  </a:txBody>
                  <a:tcPr marL="7620" marR="7620" marT="7620" marB="0" anchor="ctr">
                    <a:solidFill>
                      <a:schemeClr val="bg1">
                        <a:lumMod val="75000"/>
                      </a:schemeClr>
                    </a:solidFill>
                  </a:tcPr>
                </a:tc>
                <a:extLst>
                  <a:ext uri="{0D108BD9-81ED-4DB2-BD59-A6C34878D82A}">
                    <a16:rowId xmlns:a16="http://schemas.microsoft.com/office/drawing/2014/main" val="1974855144"/>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四季度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19</a:t>
                      </a:r>
                    </a:p>
                  </a:txBody>
                  <a:tcPr marL="7620" marR="7620" marT="7620" marB="0" anchor="ctr">
                    <a:solidFill>
                      <a:schemeClr val="bg1">
                        <a:lumMod val="8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44</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63</a:t>
                      </a:r>
                    </a:p>
                  </a:txBody>
                  <a:tcPr marL="7620" marR="7620" marT="7620" marB="0" anchor="ctr">
                    <a:solidFill>
                      <a:schemeClr val="bg1">
                        <a:lumMod val="75000"/>
                      </a:schemeClr>
                    </a:solidFill>
                  </a:tcPr>
                </a:tc>
                <a:extLst>
                  <a:ext uri="{0D108BD9-81ED-4DB2-BD59-A6C34878D82A}">
                    <a16:rowId xmlns:a16="http://schemas.microsoft.com/office/drawing/2014/main" val="2478800205"/>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合计</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35</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68</a:t>
                      </a:r>
                    </a:p>
                  </a:txBody>
                  <a:tcPr marL="7620" marR="7620" marT="7620" marB="0" anchor="ctr">
                    <a:solidFill>
                      <a:schemeClr val="bg1">
                        <a:lumMod val="8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103</a:t>
                      </a:r>
                    </a:p>
                  </a:txBody>
                  <a:tcPr marL="7620" marR="7620" marT="7620" marB="0" anchor="ctr">
                    <a:solidFill>
                      <a:schemeClr val="bg1">
                        <a:lumMod val="75000"/>
                      </a:schemeClr>
                    </a:solidFill>
                  </a:tcPr>
                </a:tc>
                <a:extLst>
                  <a:ext uri="{0D108BD9-81ED-4DB2-BD59-A6C34878D82A}">
                    <a16:rowId xmlns:a16="http://schemas.microsoft.com/office/drawing/2014/main" val="849670882"/>
                  </a:ext>
                </a:extLst>
              </a:tr>
            </a:tbl>
          </a:graphicData>
        </a:graphic>
      </p:graphicFrame>
      <p:sp>
        <p:nvSpPr>
          <p:cNvPr id="7" name="TextBox 14">
            <a:extLst>
              <a:ext uri="{FF2B5EF4-FFF2-40B4-BE49-F238E27FC236}">
                <a16:creationId xmlns:a16="http://schemas.microsoft.com/office/drawing/2014/main" id="{8534E8A8-2142-46CE-A5D8-1762B07D9E87}"/>
              </a:ext>
            </a:extLst>
          </p:cNvPr>
          <p:cNvSpPr txBox="1"/>
          <p:nvPr/>
        </p:nvSpPr>
        <p:spPr>
          <a:xfrm>
            <a:off x="1057544" y="5518575"/>
            <a:ext cx="11739854" cy="461665"/>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全</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年度</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共</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103</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个项目参与交付评估，其中</a:t>
            </a: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毛坯交付</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项目共</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35</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个批次，</a:t>
            </a: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精装修交付</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共</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68</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个批次。</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cxnSp>
        <p:nvCxnSpPr>
          <p:cNvPr id="9" name="直接连接符 8">
            <a:extLst>
              <a:ext uri="{FF2B5EF4-FFF2-40B4-BE49-F238E27FC236}">
                <a16:creationId xmlns:a16="http://schemas.microsoft.com/office/drawing/2014/main" id="{10DCF709-2F90-4861-AAC3-B7F13EF43E73}"/>
              </a:ext>
            </a:extLst>
          </p:cNvPr>
          <p:cNvCxnSpPr>
            <a:cxnSpLocks/>
          </p:cNvCxnSpPr>
          <p:nvPr/>
        </p:nvCxnSpPr>
        <p:spPr>
          <a:xfrm flipH="1">
            <a:off x="4956321" y="1819893"/>
            <a:ext cx="2259622"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1" name="Text Box 12">
            <a:extLst>
              <a:ext uri="{FF2B5EF4-FFF2-40B4-BE49-F238E27FC236}">
                <a16:creationId xmlns:a16="http://schemas.microsoft.com/office/drawing/2014/main" id="{B1C18BD2-06AC-4818-908C-3FE02F54A0BF}"/>
              </a:ext>
            </a:extLst>
          </p:cNvPr>
          <p:cNvSpPr txBox="1">
            <a:spLocks noChangeArrowheads="1"/>
          </p:cNvSpPr>
          <p:nvPr/>
        </p:nvSpPr>
        <p:spPr bwMode="auto">
          <a:xfrm>
            <a:off x="4860510" y="1403516"/>
            <a:ext cx="2470980" cy="403957"/>
          </a:xfrm>
          <a:prstGeom prst="rect">
            <a:avLst/>
          </a:prstGeom>
          <a:noFill/>
          <a:ln w="19050">
            <a:noFill/>
            <a:prstDash val="dash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全年度参评项目数量汇总</a:t>
            </a:r>
            <a:endParaRPr lang="en-US" altLang="zh-CN" sz="1600"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 name="文本框 11">
            <a:extLst>
              <a:ext uri="{FF2B5EF4-FFF2-40B4-BE49-F238E27FC236}">
                <a16:creationId xmlns:a16="http://schemas.microsoft.com/office/drawing/2014/main" id="{D30567F7-6986-4530-8FFC-76B85E24F18E}"/>
              </a:ext>
            </a:extLst>
          </p:cNvPr>
          <p:cNvSpPr txBox="1"/>
          <p:nvPr/>
        </p:nvSpPr>
        <p:spPr>
          <a:xfrm>
            <a:off x="1200404" y="5096424"/>
            <a:ext cx="236730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注：表内未包含不排名项目及复查项目</a:t>
            </a:r>
          </a:p>
        </p:txBody>
      </p:sp>
    </p:spTree>
    <p:extLst>
      <p:ext uri="{BB962C8B-B14F-4D97-AF65-F5344CB8AC3E}">
        <p14:creationId xmlns:p14="http://schemas.microsoft.com/office/powerpoint/2010/main" val="827848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6"/>
            <a:ext cx="3139411"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二、全年度各分项得分分析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9" name="TextBox 14">
            <a:extLst>
              <a:ext uri="{FF2B5EF4-FFF2-40B4-BE49-F238E27FC236}">
                <a16:creationId xmlns:a16="http://schemas.microsoft.com/office/drawing/2014/main" id="{76097C2A-96D4-42F5-B98F-7B9838EC1464}"/>
              </a:ext>
            </a:extLst>
          </p:cNvPr>
          <p:cNvSpPr txBox="1"/>
          <p:nvPr/>
        </p:nvSpPr>
        <p:spPr>
          <a:xfrm>
            <a:off x="516422" y="5234942"/>
            <a:ext cx="11072197" cy="1200329"/>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通过</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4</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次交付评估的结果分析</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工程整体交付</a:t>
            </a:r>
            <a:r>
              <a:rPr lang="zh-CN" altLang="en-US" sz="1600" dirty="0">
                <a:solidFill>
                  <a:srgbClr val="FF0000"/>
                </a:solidFill>
                <a:latin typeface="黑体" panose="02010609060101010101" pitchFamily="49" charset="-122"/>
                <a:ea typeface="黑体" panose="02010609060101010101" pitchFamily="49" charset="-122"/>
                <a:sym typeface="黑体" panose="02010609060101010101" pitchFamily="49" charset="-122"/>
              </a:rPr>
              <a:t>质量下降</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。其中毛坯项目交付质量不高，</a:t>
            </a:r>
            <a:r>
              <a:rPr lang="zh-CN" altLang="en-US" sz="1600" dirty="0">
                <a:latin typeface="黑体" panose="02010609060101010101" pitchFamily="49" charset="-122"/>
                <a:ea typeface="黑体" panose="02010609060101010101" pitchFamily="49" charset="-122"/>
                <a:sym typeface="黑体" panose="02010609060101010101" pitchFamily="49" charset="-122"/>
              </a:rPr>
              <a:t>各分项</a:t>
            </a:r>
            <a:r>
              <a:rPr lang="zh-CN" altLang="en-US" sz="1600" dirty="0">
                <a:solidFill>
                  <a:srgbClr val="FF0000"/>
                </a:solidFill>
                <a:latin typeface="黑体" panose="02010609060101010101" pitchFamily="49" charset="-122"/>
                <a:ea typeface="黑体" panose="02010609060101010101" pitchFamily="49" charset="-122"/>
                <a:sym typeface="黑体" panose="02010609060101010101" pitchFamily="49" charset="-122"/>
              </a:rPr>
              <a:t>持续下降，园林感受下降较为明显；</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精装修交付项目交付成绩</a:t>
            </a:r>
            <a:r>
              <a:rPr lang="zh-CN" altLang="en-US" sz="1600" dirty="0">
                <a:solidFill>
                  <a:srgbClr val="FF0000"/>
                </a:solidFill>
                <a:latin typeface="黑体" panose="02010609060101010101" pitchFamily="49" charset="-122"/>
                <a:ea typeface="黑体" panose="02010609060101010101" pitchFamily="49" charset="-122"/>
                <a:sym typeface="黑体" panose="02010609060101010101" pitchFamily="49" charset="-122"/>
              </a:rPr>
              <a:t>持续下滑</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，整体观感质量表现不优，精装修项目</a:t>
            </a:r>
            <a:r>
              <a:rPr lang="zh-CN" altLang="en-US" sz="1600" dirty="0">
                <a:solidFill>
                  <a:srgbClr val="C00000"/>
                </a:solidFill>
                <a:latin typeface="黑体" panose="02010609060101010101" pitchFamily="49" charset="-122"/>
                <a:ea typeface="黑体" panose="02010609060101010101" pitchFamily="49" charset="-122"/>
                <a:sym typeface="黑体" panose="02010609060101010101" pitchFamily="49" charset="-122"/>
              </a:rPr>
              <a:t>品质的提升</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仍是后续重点。</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1" name="图表 10"/>
          <p:cNvGraphicFramePr/>
          <p:nvPr>
            <p:extLst>
              <p:ext uri="{D42A27DB-BD31-4B8C-83A1-F6EECF244321}">
                <p14:modId xmlns:p14="http://schemas.microsoft.com/office/powerpoint/2010/main" val="2621381219"/>
              </p:ext>
            </p:extLst>
          </p:nvPr>
        </p:nvGraphicFramePr>
        <p:xfrm>
          <a:off x="339090" y="1119056"/>
          <a:ext cx="5286849" cy="39110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ext uri="{D42A27DB-BD31-4B8C-83A1-F6EECF244321}">
                <p14:modId xmlns:p14="http://schemas.microsoft.com/office/powerpoint/2010/main" val="1873873622"/>
              </p:ext>
            </p:extLst>
          </p:nvPr>
        </p:nvGraphicFramePr>
        <p:xfrm>
          <a:off x="5870908" y="1075650"/>
          <a:ext cx="5853329" cy="404861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2429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DDC63CF4-CE7C-4BCA-9369-0F63427FA368}"/>
              </a:ext>
            </a:extLst>
          </p:cNvPr>
          <p:cNvGraphicFramePr/>
          <p:nvPr>
            <p:extLst>
              <p:ext uri="{D42A27DB-BD31-4B8C-83A1-F6EECF244321}">
                <p14:modId xmlns:p14="http://schemas.microsoft.com/office/powerpoint/2010/main" val="2384096752"/>
              </p:ext>
            </p:extLst>
          </p:nvPr>
        </p:nvGraphicFramePr>
        <p:xfrm>
          <a:off x="157786" y="2171178"/>
          <a:ext cx="5924939" cy="3762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BE3966A7-5EE7-463D-9D6D-AA73D4504249}"/>
              </a:ext>
            </a:extLst>
          </p:cNvPr>
          <p:cNvGraphicFramePr/>
          <p:nvPr>
            <p:extLst>
              <p:ext uri="{D42A27DB-BD31-4B8C-83A1-F6EECF244321}">
                <p14:modId xmlns:p14="http://schemas.microsoft.com/office/powerpoint/2010/main" val="3634928623"/>
              </p:ext>
            </p:extLst>
          </p:nvPr>
        </p:nvGraphicFramePr>
        <p:xfrm>
          <a:off x="6253943" y="2162125"/>
          <a:ext cx="5924939" cy="3762560"/>
        </p:xfrm>
        <a:graphic>
          <a:graphicData uri="http://schemas.openxmlformats.org/drawingml/2006/chart">
            <c:chart xmlns:c="http://schemas.openxmlformats.org/drawingml/2006/chart" xmlns:r="http://schemas.openxmlformats.org/officeDocument/2006/relationships" r:id="rId4"/>
          </a:graphicData>
        </a:graphic>
      </p:graphicFrame>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6"/>
            <a:ext cx="3139411"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三、全年度各区域得分分析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0" name="文本框 9">
            <a:extLst>
              <a:ext uri="{FF2B5EF4-FFF2-40B4-BE49-F238E27FC236}">
                <a16:creationId xmlns:a16="http://schemas.microsoft.com/office/drawing/2014/main" id="{BCB1C491-8596-4150-93F9-B12B83944E02}"/>
              </a:ext>
            </a:extLst>
          </p:cNvPr>
          <p:cNvSpPr txBox="1"/>
          <p:nvPr/>
        </p:nvSpPr>
        <p:spPr>
          <a:xfrm>
            <a:off x="339090" y="6055683"/>
            <a:ext cx="261428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注：表内得分取全年度各区域算术平均分</a:t>
            </a:r>
          </a:p>
        </p:txBody>
      </p:sp>
    </p:spTree>
    <p:extLst>
      <p:ext uri="{BB962C8B-B14F-4D97-AF65-F5344CB8AC3E}">
        <p14:creationId xmlns:p14="http://schemas.microsoft.com/office/powerpoint/2010/main" val="3926652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KSO_Shape">
            <a:extLst>
              <a:ext uri="{FF2B5EF4-FFF2-40B4-BE49-F238E27FC236}">
                <a16:creationId xmlns:a16="http://schemas.microsoft.com/office/drawing/2014/main" id="{8A73C4A8-6224-4AAD-AFA7-263A7915697F}"/>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0" name="Rectangle 11">
            <a:extLst>
              <a:ext uri="{FF2B5EF4-FFF2-40B4-BE49-F238E27FC236}">
                <a16:creationId xmlns:a16="http://schemas.microsoft.com/office/drawing/2014/main" id="{D4668128-6996-4396-A211-5DB5EEFBA640}"/>
              </a:ext>
            </a:extLst>
          </p:cNvPr>
          <p:cNvSpPr>
            <a:spLocks noChangeArrowheads="1"/>
          </p:cNvSpPr>
          <p:nvPr/>
        </p:nvSpPr>
        <p:spPr bwMode="auto">
          <a:xfrm>
            <a:off x="434212" y="858366"/>
            <a:ext cx="3750463" cy="369332"/>
          </a:xfrm>
          <a:prstGeom prst="rect">
            <a:avLst/>
          </a:prstGeom>
          <a:noFill/>
          <a:ln>
            <a:noFill/>
          </a:ln>
          <a:effectLst/>
        </p:spPr>
        <p:txBody>
          <a:bodyPr wrap="square">
            <a:spAutoFit/>
          </a:bodyPr>
          <a:lstStyle/>
          <a:p>
            <a:pPr algn="ctr"/>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四、交付评估城市得分排名及分析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3" name="Text Box 12">
            <a:extLst>
              <a:ext uri="{FF2B5EF4-FFF2-40B4-BE49-F238E27FC236}">
                <a16:creationId xmlns:a16="http://schemas.microsoft.com/office/drawing/2014/main" id="{F45D39A5-DEEE-4C03-98B6-FCA5E966D26D}"/>
              </a:ext>
            </a:extLst>
          </p:cNvPr>
          <p:cNvSpPr txBox="1">
            <a:spLocks noChangeArrowheads="1"/>
          </p:cNvSpPr>
          <p:nvPr/>
        </p:nvSpPr>
        <p:spPr bwMode="auto">
          <a:xfrm>
            <a:off x="339090" y="1471080"/>
            <a:ext cx="11129269" cy="73866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      </a:t>
            </a:r>
            <a:r>
              <a:rPr lang="zh-CN" altLang="en-US" sz="1400" dirty="0">
                <a:latin typeface="黑体" panose="02010609060101010101" pitchFamily="49" charset="-122"/>
                <a:ea typeface="黑体" panose="02010609060101010101" pitchFamily="49" charset="-122"/>
                <a:sym typeface="黑体" panose="02010609060101010101" pitchFamily="49" charset="-122"/>
              </a:rPr>
              <a:t>全年度</a:t>
            </a:r>
            <a:r>
              <a:rPr lang="zh-CN" altLang="en-US" sz="1400" b="1" dirty="0">
                <a:latin typeface="黑体" panose="02010609060101010101" pitchFamily="49" charset="-122"/>
                <a:ea typeface="黑体" panose="02010609060101010101" pitchFamily="49" charset="-122"/>
                <a:sym typeface="黑体" panose="02010609060101010101" pitchFamily="49" charset="-122"/>
              </a:rPr>
              <a:t>毛坯项目</a:t>
            </a:r>
            <a:r>
              <a:rPr lang="zh-CN" altLang="en-US" sz="1400" dirty="0">
                <a:latin typeface="黑体" panose="02010609060101010101" pitchFamily="49" charset="-122"/>
                <a:ea typeface="黑体" panose="02010609060101010101" pitchFamily="49" charset="-122"/>
                <a:sym typeface="黑体" panose="02010609060101010101" pitchFamily="49" charset="-122"/>
              </a:rPr>
              <a:t>交付评估共</a:t>
            </a:r>
            <a:r>
              <a:rPr lang="en-US" altLang="zh-CN" sz="1400" dirty="0">
                <a:latin typeface="黑体" panose="02010609060101010101" pitchFamily="49" charset="-122"/>
                <a:ea typeface="黑体" panose="02010609060101010101" pitchFamily="49" charset="-122"/>
                <a:sym typeface="黑体" panose="02010609060101010101" pitchFamily="49" charset="-122"/>
              </a:rPr>
              <a:t>23</a:t>
            </a:r>
            <a:r>
              <a:rPr lang="zh-CN" altLang="en-US" sz="1400" dirty="0">
                <a:latin typeface="黑体" panose="02010609060101010101" pitchFamily="49" charset="-122"/>
                <a:ea typeface="黑体" panose="02010609060101010101" pitchFamily="49" charset="-122"/>
                <a:sym typeface="黑体" panose="02010609060101010101" pitchFamily="49" charset="-122"/>
              </a:rPr>
              <a:t>个城市参与排名；其中得分前三名城市</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为</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82.82%</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82.03%</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82.02%</a:t>
            </a:r>
            <a:r>
              <a:rPr lang="zh-CN" altLang="en-US" sz="1400" dirty="0">
                <a:latin typeface="黑体" panose="02010609060101010101" pitchFamily="49" charset="-122"/>
                <a:ea typeface="黑体" panose="02010609060101010101" pitchFamily="49" charset="-122"/>
                <a:sym typeface="黑体" panose="02010609060101010101" pitchFamily="49" charset="-122"/>
              </a:rPr>
              <a:t>），得分后三名</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为</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76.90%</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74.72%</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71.70%</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p>
        </p:txBody>
      </p:sp>
      <p:sp>
        <p:nvSpPr>
          <p:cNvPr id="55" name="文本框 54">
            <a:extLst>
              <a:ext uri="{FF2B5EF4-FFF2-40B4-BE49-F238E27FC236}">
                <a16:creationId xmlns:a16="http://schemas.microsoft.com/office/drawing/2014/main" id="{38AFAAC1-34FC-4A03-A430-B977CA60E303}"/>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5" name="图表 4"/>
          <p:cNvGraphicFramePr/>
          <p:nvPr>
            <p:extLst>
              <p:ext uri="{D42A27DB-BD31-4B8C-83A1-F6EECF244321}">
                <p14:modId xmlns:p14="http://schemas.microsoft.com/office/powerpoint/2010/main" val="3604882008"/>
              </p:ext>
            </p:extLst>
          </p:nvPr>
        </p:nvGraphicFramePr>
        <p:xfrm>
          <a:off x="339090" y="2978590"/>
          <a:ext cx="10977741" cy="36552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91233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09" name="Text Box 12">
            <a:extLst>
              <a:ext uri="{FF2B5EF4-FFF2-40B4-BE49-F238E27FC236}">
                <a16:creationId xmlns:a16="http://schemas.microsoft.com/office/drawing/2014/main" id="{DFA18894-144A-405F-9501-8C99DA2E36F5}"/>
              </a:ext>
            </a:extLst>
          </p:cNvPr>
          <p:cNvSpPr txBox="1">
            <a:spLocks noChangeArrowheads="1"/>
          </p:cNvSpPr>
          <p:nvPr/>
        </p:nvSpPr>
        <p:spPr bwMode="auto">
          <a:xfrm>
            <a:off x="768350" y="5133405"/>
            <a:ext cx="10622739" cy="73866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latin typeface="黑体" panose="02010609060101010101" pitchFamily="49" charset="-122"/>
                <a:ea typeface="黑体" panose="02010609060101010101" pitchFamily="49" charset="-122"/>
                <a:sym typeface="黑体" panose="02010609060101010101" pitchFamily="49" charset="-122"/>
              </a:rPr>
              <a:t>      全年度</a:t>
            </a:r>
            <a:r>
              <a:rPr lang="zh-CN" altLang="en-US" sz="1400" b="1" dirty="0">
                <a:latin typeface="黑体" panose="02010609060101010101" pitchFamily="49" charset="-122"/>
                <a:ea typeface="黑体" panose="02010609060101010101" pitchFamily="49" charset="-122"/>
                <a:sym typeface="黑体" panose="02010609060101010101" pitchFamily="49" charset="-122"/>
              </a:rPr>
              <a:t>精装修项目</a:t>
            </a:r>
            <a:r>
              <a:rPr lang="zh-CN" altLang="en-US" sz="1400" dirty="0">
                <a:latin typeface="黑体" panose="02010609060101010101" pitchFamily="49" charset="-122"/>
                <a:ea typeface="黑体" panose="02010609060101010101" pitchFamily="49" charset="-122"/>
                <a:sym typeface="黑体" panose="02010609060101010101" pitchFamily="49" charset="-122"/>
              </a:rPr>
              <a:t>交付评估共</a:t>
            </a:r>
            <a:r>
              <a:rPr lang="en-US" altLang="zh-CN" sz="1400" dirty="0">
                <a:latin typeface="黑体" panose="02010609060101010101" pitchFamily="49" charset="-122"/>
                <a:ea typeface="黑体" panose="02010609060101010101" pitchFamily="49" charset="-122"/>
                <a:sym typeface="黑体" panose="02010609060101010101" pitchFamily="49" charset="-122"/>
              </a:rPr>
              <a:t>23</a:t>
            </a:r>
            <a:r>
              <a:rPr lang="zh-CN" altLang="en-US" sz="1400" dirty="0">
                <a:latin typeface="黑体" panose="02010609060101010101" pitchFamily="49" charset="-122"/>
                <a:ea typeface="黑体" panose="02010609060101010101" pitchFamily="49" charset="-122"/>
                <a:sym typeface="黑体" panose="02010609060101010101" pitchFamily="49" charset="-122"/>
              </a:rPr>
              <a:t>个城市参与排名，其中城市公司排名前三</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为</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82.82%</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82.03%</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latin typeface="黑体" panose="02010609060101010101" pitchFamily="49" charset="-122"/>
                <a:ea typeface="黑体" panose="02010609060101010101" pitchFamily="49" charset="-122"/>
                <a:sym typeface="黑体" panose="02010609060101010101" pitchFamily="49" charset="-122"/>
              </a:rPr>
              <a:t>（</a:t>
            </a:r>
            <a:r>
              <a:rPr lang="en-US" altLang="zh-CN" sz="1400" dirty="0">
                <a:latin typeface="黑体" panose="02010609060101010101" pitchFamily="49" charset="-122"/>
                <a:ea typeface="黑体" panose="02010609060101010101" pitchFamily="49" charset="-122"/>
                <a:sym typeface="黑体" panose="02010609060101010101" pitchFamily="49" charset="-122"/>
              </a:rPr>
              <a:t>82.02%</a:t>
            </a:r>
            <a:r>
              <a:rPr lang="zh-CN" altLang="en-US" sz="1400" dirty="0">
                <a:latin typeface="黑体" panose="02010609060101010101" pitchFamily="49" charset="-122"/>
                <a:ea typeface="黑体" panose="02010609060101010101" pitchFamily="49" charset="-122"/>
                <a:sym typeface="黑体" panose="02010609060101010101" pitchFamily="49" charset="-122"/>
              </a:rPr>
              <a:t>），排名后三名</a:t>
            </a:r>
            <a:r>
              <a:rPr lang="zh-CN" altLang="en-US" sz="1400" dirty="0" smtClean="0">
                <a:latin typeface="黑体" panose="02010609060101010101" pitchFamily="49" charset="-122"/>
                <a:ea typeface="黑体" panose="02010609060101010101" pitchFamily="49" charset="-122"/>
                <a:sym typeface="黑体" panose="02010609060101010101" pitchFamily="49" charset="-122"/>
              </a:rPr>
              <a:t>为</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76.90%</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74.72%</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71.70%</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endPar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4" name="图表 3">
            <a:extLst>
              <a:ext uri="{FF2B5EF4-FFF2-40B4-BE49-F238E27FC236}">
                <a16:creationId xmlns:a16="http://schemas.microsoft.com/office/drawing/2014/main" id="{DAE3663C-D4B8-472B-88FB-B4F388FC223B}"/>
              </a:ext>
            </a:extLst>
          </p:cNvPr>
          <p:cNvGraphicFramePr/>
          <p:nvPr>
            <p:extLst>
              <p:ext uri="{D42A27DB-BD31-4B8C-83A1-F6EECF244321}">
                <p14:modId xmlns:p14="http://schemas.microsoft.com/office/powerpoint/2010/main" val="1290298798"/>
              </p:ext>
            </p:extLst>
          </p:nvPr>
        </p:nvGraphicFramePr>
        <p:xfrm>
          <a:off x="597529" y="1089498"/>
          <a:ext cx="11396675" cy="35006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76165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_矩形: 圆角 39"/>
          <p:cNvSpPr/>
          <p:nvPr>
            <p:custDataLst>
              <p:tags r:id="rId1"/>
            </p:custDataLst>
          </p:nvPr>
        </p:nvSpPr>
        <p:spPr>
          <a:xfrm rot="20696633">
            <a:off x="71936" y="-1327087"/>
            <a:ext cx="12892083" cy="5678706"/>
          </a:xfrm>
          <a:custGeom>
            <a:avLst/>
            <a:gdLst>
              <a:gd name="connsiteX0" fmla="*/ 0 w 13378111"/>
              <a:gd name="connsiteY0" fmla="*/ 486028 h 6164734"/>
              <a:gd name="connsiteX1" fmla="*/ 486028 w 13378111"/>
              <a:gd name="connsiteY1" fmla="*/ 0 h 6164734"/>
              <a:gd name="connsiteX2" fmla="*/ 12892083 w 13378111"/>
              <a:gd name="connsiteY2" fmla="*/ 0 h 6164734"/>
              <a:gd name="connsiteX3" fmla="*/ 13378111 w 13378111"/>
              <a:gd name="connsiteY3" fmla="*/ 486028 h 6164734"/>
              <a:gd name="connsiteX4" fmla="*/ 13378111 w 13378111"/>
              <a:gd name="connsiteY4" fmla="*/ 5678706 h 6164734"/>
              <a:gd name="connsiteX5" fmla="*/ 12892083 w 13378111"/>
              <a:gd name="connsiteY5" fmla="*/ 6164734 h 6164734"/>
              <a:gd name="connsiteX6" fmla="*/ 486028 w 13378111"/>
              <a:gd name="connsiteY6" fmla="*/ 6164734 h 6164734"/>
              <a:gd name="connsiteX7" fmla="*/ 0 w 13378111"/>
              <a:gd name="connsiteY7" fmla="*/ 5678706 h 6164734"/>
              <a:gd name="connsiteX8" fmla="*/ 0 w 13378111"/>
              <a:gd name="connsiteY8" fmla="*/ 486028 h 6164734"/>
              <a:gd name="connsiteX0" fmla="*/ 486028 w 13378111"/>
              <a:gd name="connsiteY0" fmla="*/ 0 h 6164734"/>
              <a:gd name="connsiteX1" fmla="*/ 12892083 w 13378111"/>
              <a:gd name="connsiteY1" fmla="*/ 0 h 6164734"/>
              <a:gd name="connsiteX2" fmla="*/ 13378111 w 13378111"/>
              <a:gd name="connsiteY2" fmla="*/ 486028 h 6164734"/>
              <a:gd name="connsiteX3" fmla="*/ 13378111 w 13378111"/>
              <a:gd name="connsiteY3" fmla="*/ 5678706 h 6164734"/>
              <a:gd name="connsiteX4" fmla="*/ 12892083 w 13378111"/>
              <a:gd name="connsiteY4" fmla="*/ 6164734 h 6164734"/>
              <a:gd name="connsiteX5" fmla="*/ 486028 w 13378111"/>
              <a:gd name="connsiteY5" fmla="*/ 6164734 h 6164734"/>
              <a:gd name="connsiteX6" fmla="*/ 0 w 13378111"/>
              <a:gd name="connsiteY6" fmla="*/ 5678706 h 6164734"/>
              <a:gd name="connsiteX7" fmla="*/ 0 w 13378111"/>
              <a:gd name="connsiteY7" fmla="*/ 486028 h 6164734"/>
              <a:gd name="connsiteX8" fmla="*/ 577468 w 13378111"/>
              <a:gd name="connsiteY8" fmla="*/ 91440 h 6164734"/>
              <a:gd name="connsiteX0" fmla="*/ 12892083 w 13378111"/>
              <a:gd name="connsiteY0" fmla="*/ 0 h 6164734"/>
              <a:gd name="connsiteX1" fmla="*/ 13378111 w 13378111"/>
              <a:gd name="connsiteY1" fmla="*/ 486028 h 6164734"/>
              <a:gd name="connsiteX2" fmla="*/ 13378111 w 13378111"/>
              <a:gd name="connsiteY2" fmla="*/ 5678706 h 6164734"/>
              <a:gd name="connsiteX3" fmla="*/ 12892083 w 13378111"/>
              <a:gd name="connsiteY3" fmla="*/ 6164734 h 6164734"/>
              <a:gd name="connsiteX4" fmla="*/ 486028 w 13378111"/>
              <a:gd name="connsiteY4" fmla="*/ 6164734 h 6164734"/>
              <a:gd name="connsiteX5" fmla="*/ 0 w 13378111"/>
              <a:gd name="connsiteY5" fmla="*/ 5678706 h 6164734"/>
              <a:gd name="connsiteX6" fmla="*/ 0 w 13378111"/>
              <a:gd name="connsiteY6" fmla="*/ 486028 h 6164734"/>
              <a:gd name="connsiteX7" fmla="*/ 577468 w 13378111"/>
              <a:gd name="connsiteY7" fmla="*/ 91440 h 6164734"/>
              <a:gd name="connsiteX0" fmla="*/ 13378111 w 13378111"/>
              <a:gd name="connsiteY0" fmla="*/ 415805 h 6094511"/>
              <a:gd name="connsiteX1" fmla="*/ 13378111 w 13378111"/>
              <a:gd name="connsiteY1" fmla="*/ 5608483 h 6094511"/>
              <a:gd name="connsiteX2" fmla="*/ 12892083 w 13378111"/>
              <a:gd name="connsiteY2" fmla="*/ 6094511 h 6094511"/>
              <a:gd name="connsiteX3" fmla="*/ 486028 w 13378111"/>
              <a:gd name="connsiteY3" fmla="*/ 6094511 h 6094511"/>
              <a:gd name="connsiteX4" fmla="*/ 0 w 13378111"/>
              <a:gd name="connsiteY4" fmla="*/ 5608483 h 6094511"/>
              <a:gd name="connsiteX5" fmla="*/ 0 w 13378111"/>
              <a:gd name="connsiteY5" fmla="*/ 415805 h 6094511"/>
              <a:gd name="connsiteX6" fmla="*/ 577468 w 13378111"/>
              <a:gd name="connsiteY6" fmla="*/ 21217 h 6094511"/>
              <a:gd name="connsiteX0" fmla="*/ 13378111 w 13378111"/>
              <a:gd name="connsiteY0" fmla="*/ 5608483 h 6094511"/>
              <a:gd name="connsiteX1" fmla="*/ 12892083 w 13378111"/>
              <a:gd name="connsiteY1" fmla="*/ 6094511 h 6094511"/>
              <a:gd name="connsiteX2" fmla="*/ 486028 w 13378111"/>
              <a:gd name="connsiteY2" fmla="*/ 6094511 h 6094511"/>
              <a:gd name="connsiteX3" fmla="*/ 0 w 13378111"/>
              <a:gd name="connsiteY3" fmla="*/ 5608483 h 6094511"/>
              <a:gd name="connsiteX4" fmla="*/ 0 w 13378111"/>
              <a:gd name="connsiteY4" fmla="*/ 415805 h 6094511"/>
              <a:gd name="connsiteX5" fmla="*/ 577468 w 13378111"/>
              <a:gd name="connsiteY5" fmla="*/ 21217 h 6094511"/>
              <a:gd name="connsiteX0" fmla="*/ 13378111 w 13378111"/>
              <a:gd name="connsiteY0" fmla="*/ 5192678 h 5678706"/>
              <a:gd name="connsiteX1" fmla="*/ 12892083 w 13378111"/>
              <a:gd name="connsiteY1" fmla="*/ 5678706 h 5678706"/>
              <a:gd name="connsiteX2" fmla="*/ 486028 w 13378111"/>
              <a:gd name="connsiteY2" fmla="*/ 5678706 h 5678706"/>
              <a:gd name="connsiteX3" fmla="*/ 0 w 13378111"/>
              <a:gd name="connsiteY3" fmla="*/ 5192678 h 5678706"/>
              <a:gd name="connsiteX4" fmla="*/ 0 w 13378111"/>
              <a:gd name="connsiteY4" fmla="*/ 0 h 5678706"/>
              <a:gd name="connsiteX0" fmla="*/ 12892083 w 12892083"/>
              <a:gd name="connsiteY0" fmla="*/ 5678706 h 5678706"/>
              <a:gd name="connsiteX1" fmla="*/ 486028 w 12892083"/>
              <a:gd name="connsiteY1" fmla="*/ 5678706 h 5678706"/>
              <a:gd name="connsiteX2" fmla="*/ 0 w 12892083"/>
              <a:gd name="connsiteY2" fmla="*/ 5192678 h 5678706"/>
              <a:gd name="connsiteX3" fmla="*/ 0 w 12892083"/>
              <a:gd name="connsiteY3" fmla="*/ 0 h 5678706"/>
            </a:gdLst>
            <a:ahLst/>
            <a:cxnLst>
              <a:cxn ang="0">
                <a:pos x="connsiteX0" y="connsiteY0"/>
              </a:cxn>
              <a:cxn ang="0">
                <a:pos x="connsiteX1" y="connsiteY1"/>
              </a:cxn>
              <a:cxn ang="0">
                <a:pos x="connsiteX2" y="connsiteY2"/>
              </a:cxn>
              <a:cxn ang="0">
                <a:pos x="connsiteX3" y="connsiteY3"/>
              </a:cxn>
            </a:cxnLst>
            <a:rect l="l" t="t" r="r" b="b"/>
            <a:pathLst>
              <a:path w="12892083" h="5678706">
                <a:moveTo>
                  <a:pt x="12892083" y="5678706"/>
                </a:moveTo>
                <a:lnTo>
                  <a:pt x="486028" y="5678706"/>
                </a:lnTo>
                <a:cubicBezTo>
                  <a:pt x="217602" y="5678706"/>
                  <a:pt x="0" y="5461104"/>
                  <a:pt x="0" y="5192678"/>
                </a:cubicBezTo>
                <a:lnTo>
                  <a:pt x="0" y="0"/>
                </a:lnTo>
              </a:path>
            </a:pathLst>
          </a:custGeom>
          <a:noFill/>
          <a:ln w="76200" cap="flat" cmpd="sng" algn="ctr">
            <a:solidFill>
              <a:schemeClr val="tx1">
                <a:lumMod val="95000"/>
                <a:lumOff val="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pic>
        <p:nvPicPr>
          <p:cNvPr id="2" name="PA_图片 1" hidden="1"/>
          <p:cNvPicPr>
            <a:picLocks noChangeAspect="1"/>
          </p:cNvPicPr>
          <p:nvPr>
            <p:custDataLst>
              <p:tags r:id="rId2"/>
            </p:custDataLst>
          </p:nvPr>
        </p:nvPicPr>
        <p:blipFill>
          <a:blip r:embed="rId18">
            <a:extLst>
              <a:ext uri="{28A0092B-C50C-407E-A947-70E740481C1C}">
                <a14:useLocalDpi xmlns:a14="http://schemas.microsoft.com/office/drawing/2010/main"/>
              </a:ext>
            </a:extLst>
          </a:blip>
          <a:stretch>
            <a:fillRect/>
          </a:stretch>
        </p:blipFill>
        <p:spPr>
          <a:xfrm>
            <a:off x="0" y="0"/>
            <a:ext cx="12192000" cy="6933618"/>
          </a:xfrm>
          <a:prstGeom prst="rect">
            <a:avLst/>
          </a:prstGeom>
        </p:spPr>
      </p:pic>
      <p:sp>
        <p:nvSpPr>
          <p:cNvPr id="7" name="PA_文本框 6"/>
          <p:cNvSpPr txBox="1"/>
          <p:nvPr>
            <p:custDataLst>
              <p:tags r:id="rId3"/>
            </p:custDataLst>
          </p:nvPr>
        </p:nvSpPr>
        <p:spPr>
          <a:xfrm flipH="1">
            <a:off x="863599" y="2279812"/>
            <a:ext cx="4135120" cy="644022"/>
          </a:xfrm>
          <a:prstGeom prst="rect">
            <a:avLst/>
          </a:prstGeom>
          <a:noFill/>
        </p:spPr>
        <p:txBody>
          <a:bodyPr wrap="square" rtlCol="0">
            <a:spAutoFit/>
          </a:bodyPr>
          <a:lstStyle/>
          <a:p>
            <a:pPr lvl="0">
              <a:lnSpc>
                <a:spcPct val="120000"/>
              </a:lnSpc>
            </a:pPr>
            <a:r>
              <a:rPr lang="zh-CN" altLang="en-US" sz="1600" dirty="0">
                <a:solidFill>
                  <a:schemeClr val="bg1"/>
                </a:solidFill>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rPr>
              <a:t>请插入您的文本内容请插入您的文本内容请插入您的文本内容请插入您的文本内容</a:t>
            </a:r>
            <a:endParaRPr lang="en-US" altLang="zh-CN" sz="1600" dirty="0">
              <a:solidFill>
                <a:schemeClr val="bg1"/>
              </a:solidFill>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endParaRPr>
          </a:p>
        </p:txBody>
      </p:sp>
      <p:sp>
        <p:nvSpPr>
          <p:cNvPr id="11" name="PA_文本框 10"/>
          <p:cNvSpPr txBox="1"/>
          <p:nvPr>
            <p:custDataLst>
              <p:tags r:id="rId4"/>
            </p:custDataLst>
          </p:nvPr>
        </p:nvSpPr>
        <p:spPr>
          <a:xfrm>
            <a:off x="2582491" y="5426287"/>
            <a:ext cx="2236510" cy="400110"/>
          </a:xfrm>
          <a:prstGeom prst="rect">
            <a:avLst/>
          </a:prstGeom>
          <a:noFill/>
        </p:spPr>
        <p:txBody>
          <a:bodyPr wrap="none" rtlCol="0">
            <a:spAutoFit/>
          </a:bodyPr>
          <a:lstStyle/>
          <a:p>
            <a:r>
              <a:rPr lang="zh-CN" altLang="en-US" sz="2000" dirty="0">
                <a:latin typeface="黑体" panose="02010609060101010101" pitchFamily="49" charset="-122"/>
                <a:ea typeface="黑体" panose="02010609060101010101" pitchFamily="49" charset="-122"/>
                <a:sym typeface="黑体" panose="02010609060101010101" pitchFamily="49" charset="-122"/>
              </a:rPr>
              <a:t>过程评估结果分析</a:t>
            </a:r>
          </a:p>
        </p:txBody>
      </p:sp>
      <p:sp>
        <p:nvSpPr>
          <p:cNvPr id="12" name="PA_文本框 11"/>
          <p:cNvSpPr txBox="1"/>
          <p:nvPr>
            <p:custDataLst>
              <p:tags r:id="rId5"/>
            </p:custDataLst>
          </p:nvPr>
        </p:nvSpPr>
        <p:spPr>
          <a:xfrm>
            <a:off x="3228662" y="5707770"/>
            <a:ext cx="688245" cy="707886"/>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sym typeface="黑体" panose="02010609060101010101" pitchFamily="49" charset="-122"/>
              </a:rPr>
              <a:t>0</a:t>
            </a:r>
            <a:r>
              <a:rPr lang="en-US" altLang="zh-CN" sz="4000" dirty="0">
                <a:latin typeface="黑体" panose="02010609060101010101" pitchFamily="49" charset="-122"/>
                <a:ea typeface="黑体" panose="02010609060101010101" pitchFamily="49" charset="-122"/>
                <a:sym typeface="黑体" panose="02010609060101010101" pitchFamily="49" charset="-122"/>
              </a:rPr>
              <a:t>1</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16" name="PA_文本框 15"/>
          <p:cNvSpPr txBox="1"/>
          <p:nvPr>
            <p:custDataLst>
              <p:tags r:id="rId6"/>
            </p:custDataLst>
          </p:nvPr>
        </p:nvSpPr>
        <p:spPr>
          <a:xfrm>
            <a:off x="5177103" y="4810005"/>
            <a:ext cx="2236510" cy="400110"/>
          </a:xfrm>
          <a:prstGeom prst="rect">
            <a:avLst/>
          </a:prstGeom>
          <a:noFill/>
        </p:spPr>
        <p:txBody>
          <a:bodyPr wrap="none" rtlCol="0">
            <a:spAutoFit/>
          </a:bodyPr>
          <a:lstStyle/>
          <a:p>
            <a:pPr lvl="0"/>
            <a:r>
              <a:rPr lang="zh-CN" altLang="en-US" sz="2000" dirty="0">
                <a:solidFill>
                  <a:prstClr val="black"/>
                </a:solidFill>
                <a:latin typeface="黑体" panose="02010609060101010101" pitchFamily="49" charset="-122"/>
                <a:ea typeface="黑体" panose="02010609060101010101" pitchFamily="49" charset="-122"/>
                <a:sym typeface="黑体" panose="02010609060101010101" pitchFamily="49" charset="-122"/>
              </a:rPr>
              <a:t>交付评估结果分析</a:t>
            </a:r>
          </a:p>
        </p:txBody>
      </p:sp>
      <p:sp>
        <p:nvSpPr>
          <p:cNvPr id="17" name="PA_文本框 16"/>
          <p:cNvSpPr txBox="1"/>
          <p:nvPr>
            <p:custDataLst>
              <p:tags r:id="rId7"/>
            </p:custDataLst>
          </p:nvPr>
        </p:nvSpPr>
        <p:spPr>
          <a:xfrm>
            <a:off x="5773475" y="5066966"/>
            <a:ext cx="620683" cy="707886"/>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sym typeface="黑体" panose="02010609060101010101" pitchFamily="49" charset="-122"/>
              </a:rPr>
              <a:t>0</a:t>
            </a:r>
            <a:r>
              <a:rPr lang="en-US" altLang="zh-CN" sz="4000" dirty="0">
                <a:latin typeface="黑体" panose="02010609060101010101" pitchFamily="49" charset="-122"/>
                <a:ea typeface="黑体" panose="02010609060101010101" pitchFamily="49" charset="-122"/>
                <a:sym typeface="黑体" panose="02010609060101010101" pitchFamily="49" charset="-122"/>
              </a:rPr>
              <a:t>2</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22" name="PA_文本框 21"/>
          <p:cNvSpPr txBox="1"/>
          <p:nvPr>
            <p:custDataLst>
              <p:tags r:id="rId8"/>
            </p:custDataLst>
          </p:nvPr>
        </p:nvSpPr>
        <p:spPr>
          <a:xfrm>
            <a:off x="7570448" y="4221166"/>
            <a:ext cx="2236510" cy="400110"/>
          </a:xfrm>
          <a:prstGeom prst="rect">
            <a:avLst/>
          </a:prstGeom>
          <a:noFill/>
        </p:spPr>
        <p:txBody>
          <a:bodyPr wrap="none" rtlCol="0">
            <a:spAutoFit/>
          </a:bodyPr>
          <a:lstStyle/>
          <a:p>
            <a:pPr lvl="0"/>
            <a:r>
              <a:rPr lang="zh-CN" altLang="en-US" sz="2000" dirty="0">
                <a:solidFill>
                  <a:prstClr val="black"/>
                </a:solidFill>
                <a:latin typeface="黑体" panose="02010609060101010101" pitchFamily="49" charset="-122"/>
                <a:ea typeface="黑体" panose="02010609060101010101" pitchFamily="49" charset="-122"/>
                <a:sym typeface="黑体" panose="02010609060101010101" pitchFamily="49" charset="-122"/>
              </a:rPr>
              <a:t>安全飞检结果分析</a:t>
            </a:r>
          </a:p>
        </p:txBody>
      </p:sp>
      <p:sp>
        <p:nvSpPr>
          <p:cNvPr id="23" name="PA_文本框 22"/>
          <p:cNvSpPr txBox="1"/>
          <p:nvPr>
            <p:custDataLst>
              <p:tags r:id="rId9"/>
            </p:custDataLst>
          </p:nvPr>
        </p:nvSpPr>
        <p:spPr>
          <a:xfrm>
            <a:off x="8108958" y="4432516"/>
            <a:ext cx="620683" cy="707886"/>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sym typeface="黑体" panose="02010609060101010101" pitchFamily="49" charset="-122"/>
              </a:rPr>
              <a:t>0</a:t>
            </a:r>
            <a:r>
              <a:rPr lang="en-US" altLang="zh-CN" sz="4000" dirty="0">
                <a:latin typeface="黑体" panose="02010609060101010101" pitchFamily="49" charset="-122"/>
                <a:ea typeface="黑体" panose="02010609060101010101" pitchFamily="49" charset="-122"/>
                <a:sym typeface="黑体" panose="02010609060101010101" pitchFamily="49" charset="-122"/>
              </a:rPr>
              <a:t>3</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28" name="PA_文本框 27"/>
          <p:cNvSpPr txBox="1"/>
          <p:nvPr>
            <p:custDataLst>
              <p:tags r:id="rId10"/>
            </p:custDataLst>
          </p:nvPr>
        </p:nvSpPr>
        <p:spPr>
          <a:xfrm>
            <a:off x="10036178" y="3519144"/>
            <a:ext cx="1980029" cy="400110"/>
          </a:xfrm>
          <a:prstGeom prst="rect">
            <a:avLst/>
          </a:prstGeom>
          <a:noFill/>
        </p:spPr>
        <p:txBody>
          <a:bodyPr wrap="none" rtlCol="0">
            <a:spAutoFit/>
          </a:bodyPr>
          <a:lstStyle/>
          <a:p>
            <a:pPr lvl="0"/>
            <a:r>
              <a:rPr lang="zh-CN" altLang="en-US" sz="2000" dirty="0">
                <a:solidFill>
                  <a:prstClr val="black"/>
                </a:solidFill>
                <a:latin typeface="黑体" panose="02010609060101010101" pitchFamily="49" charset="-122"/>
                <a:ea typeface="黑体" panose="02010609060101010101" pitchFamily="49" charset="-122"/>
                <a:sym typeface="黑体" panose="02010609060101010101" pitchFamily="49" charset="-122"/>
              </a:rPr>
              <a:t>防渗漏结果分析</a:t>
            </a:r>
          </a:p>
        </p:txBody>
      </p:sp>
      <p:sp>
        <p:nvSpPr>
          <p:cNvPr id="29" name="PA_文本框 28"/>
          <p:cNvSpPr txBox="1"/>
          <p:nvPr>
            <p:custDataLst>
              <p:tags r:id="rId11"/>
            </p:custDataLst>
          </p:nvPr>
        </p:nvSpPr>
        <p:spPr>
          <a:xfrm>
            <a:off x="10658385" y="3751941"/>
            <a:ext cx="620683" cy="707886"/>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sym typeface="黑体" panose="02010609060101010101" pitchFamily="49" charset="-122"/>
              </a:rPr>
              <a:t>0</a:t>
            </a:r>
            <a:r>
              <a:rPr lang="en-US" altLang="zh-CN" sz="4000" dirty="0">
                <a:latin typeface="黑体" panose="02010609060101010101" pitchFamily="49" charset="-122"/>
                <a:ea typeface="黑体" panose="02010609060101010101" pitchFamily="49" charset="-122"/>
                <a:sym typeface="黑体" panose="02010609060101010101" pitchFamily="49" charset="-122"/>
              </a:rPr>
              <a:t>4</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3" name="矩形 2"/>
          <p:cNvSpPr/>
          <p:nvPr/>
        </p:nvSpPr>
        <p:spPr>
          <a:xfrm>
            <a:off x="0" y="-337354"/>
            <a:ext cx="4544750" cy="1512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pic>
        <p:nvPicPr>
          <p:cNvPr id="39" name="图片 3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20700000">
            <a:off x="-109593" y="-3115723"/>
            <a:ext cx="13255139" cy="7456016"/>
          </a:xfrm>
          <a:prstGeom prst="roundRect">
            <a:avLst>
              <a:gd name="adj" fmla="val 5849"/>
            </a:avLst>
          </a:prstGeom>
        </p:spPr>
      </p:pic>
      <p:grpSp>
        <p:nvGrpSpPr>
          <p:cNvPr id="10" name="PA_组合 9"/>
          <p:cNvGrpSpPr/>
          <p:nvPr>
            <p:custDataLst>
              <p:tags r:id="rId12"/>
            </p:custDataLst>
          </p:nvPr>
        </p:nvGrpSpPr>
        <p:grpSpPr>
          <a:xfrm>
            <a:off x="3042607" y="5048798"/>
            <a:ext cx="372111" cy="372111"/>
            <a:chOff x="3822895" y="4890302"/>
            <a:chExt cx="372111" cy="372111"/>
          </a:xfrm>
        </p:grpSpPr>
        <p:sp>
          <p:nvSpPr>
            <p:cNvPr id="8" name="椭圆 7"/>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9" name="六边形 8"/>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grpSp>
      <p:grpSp>
        <p:nvGrpSpPr>
          <p:cNvPr id="15" name="PA_组合 14"/>
          <p:cNvGrpSpPr/>
          <p:nvPr>
            <p:custDataLst>
              <p:tags r:id="rId13"/>
            </p:custDataLst>
          </p:nvPr>
        </p:nvGrpSpPr>
        <p:grpSpPr>
          <a:xfrm>
            <a:off x="5637219" y="4432516"/>
            <a:ext cx="372111" cy="372111"/>
            <a:chOff x="3822895" y="4890302"/>
            <a:chExt cx="372111" cy="372111"/>
          </a:xfrm>
        </p:grpSpPr>
        <p:sp>
          <p:nvSpPr>
            <p:cNvPr id="18" name="椭圆 17"/>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19" name="六边形 18"/>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grpSp>
      <p:grpSp>
        <p:nvGrpSpPr>
          <p:cNvPr id="21" name="PA_组合 20"/>
          <p:cNvGrpSpPr/>
          <p:nvPr>
            <p:custDataLst>
              <p:tags r:id="rId14"/>
            </p:custDataLst>
          </p:nvPr>
        </p:nvGrpSpPr>
        <p:grpSpPr>
          <a:xfrm>
            <a:off x="8085039" y="3849055"/>
            <a:ext cx="372111" cy="372111"/>
            <a:chOff x="3822895" y="4890302"/>
            <a:chExt cx="372111" cy="372111"/>
          </a:xfrm>
        </p:grpSpPr>
        <p:sp>
          <p:nvSpPr>
            <p:cNvPr id="24" name="椭圆 23"/>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25" name="六边形 24"/>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grpSp>
      <p:grpSp>
        <p:nvGrpSpPr>
          <p:cNvPr id="27" name="PA_组合 26"/>
          <p:cNvGrpSpPr/>
          <p:nvPr>
            <p:custDataLst>
              <p:tags r:id="rId15"/>
            </p:custDataLst>
          </p:nvPr>
        </p:nvGrpSpPr>
        <p:grpSpPr>
          <a:xfrm>
            <a:off x="10496294" y="3141655"/>
            <a:ext cx="372111" cy="372111"/>
            <a:chOff x="3822895" y="4890302"/>
            <a:chExt cx="372111" cy="372111"/>
          </a:xfrm>
        </p:grpSpPr>
        <p:sp>
          <p:nvSpPr>
            <p:cNvPr id="30" name="椭圆 29"/>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31" name="六边形 30"/>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grpSp>
      <p:sp>
        <p:nvSpPr>
          <p:cNvPr id="4" name="文本框 3"/>
          <p:cNvSpPr txBox="1"/>
          <p:nvPr/>
        </p:nvSpPr>
        <p:spPr>
          <a:xfrm>
            <a:off x="825719" y="1441125"/>
            <a:ext cx="1834489" cy="461665"/>
          </a:xfrm>
          <a:prstGeom prst="rect">
            <a:avLst/>
          </a:prstGeom>
          <a:noFill/>
        </p:spPr>
        <p:txBody>
          <a:bodyPr wrap="square" rtlCol="0">
            <a:spAutoFit/>
          </a:bodyPr>
          <a:lstStyle/>
          <a:p>
            <a:pPr algn="dist"/>
            <a:r>
              <a:rPr lang="en-US" altLang="zh-CN" sz="2400" dirty="0">
                <a:solidFill>
                  <a:schemeClr val="bg1"/>
                </a:solidFill>
                <a:latin typeface="黑体" panose="02010609060101010101" pitchFamily="49" charset="-122"/>
                <a:ea typeface="黑体" panose="02010609060101010101" pitchFamily="49" charset="-122"/>
                <a:sym typeface="黑体" panose="02010609060101010101" pitchFamily="49" charset="-122"/>
              </a:rPr>
              <a:t>CONTENT</a:t>
            </a:r>
            <a:endParaRPr lang="zh-CN" altLang="en-US" sz="24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5" name="矩形 4"/>
          <p:cNvSpPr/>
          <p:nvPr/>
        </p:nvSpPr>
        <p:spPr>
          <a:xfrm>
            <a:off x="763108" y="555809"/>
            <a:ext cx="1897100" cy="923330"/>
          </a:xfrm>
          <a:prstGeom prst="rect">
            <a:avLst/>
          </a:prstGeom>
        </p:spPr>
        <p:txBody>
          <a:bodyPr wrap="square">
            <a:spAutoFit/>
          </a:bodyPr>
          <a:lstStyle/>
          <a:p>
            <a:pPr algn="dist"/>
            <a:r>
              <a:rPr lang="zh-CN" altLang="en-US" sz="5400" dirty="0">
                <a:solidFill>
                  <a:schemeClr val="bg1"/>
                </a:solidFill>
                <a:latin typeface="黑体" panose="02010609060101010101" pitchFamily="49" charset="-122"/>
                <a:ea typeface="黑体" panose="02010609060101010101" pitchFamily="49" charset="-122"/>
                <a:sym typeface="黑体" panose="02010609060101010101" pitchFamily="49" charset="-122"/>
              </a:rPr>
              <a:t>目录</a:t>
            </a:r>
            <a:endParaRPr lang="en-US" altLang="zh-CN" sz="54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409002979"/>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1000"/>
                                        <p:tgtEl>
                                          <p:spTgt spid="39"/>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par>
                          <p:cTn id="15" fill="hold">
                            <p:stCondLst>
                              <p:cond delay="2500"/>
                            </p:stCondLst>
                            <p:childTnLst>
                              <p:par>
                                <p:cTn id="16" presetID="16" presetClass="entr" presetSubtype="2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300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500"/>
                                  </p:stCondLst>
                                  <p:childTnLst>
                                    <p:animScale>
                                      <p:cBhvr>
                                        <p:cTn id="25" dur="150" fill="hold"/>
                                        <p:tgtEl>
                                          <p:spTgt spid="10"/>
                                        </p:tgtEl>
                                      </p:cBhvr>
                                      <p:by x="110000" y="110000"/>
                                    </p:animScale>
                                  </p:childTnLst>
                                </p:cTn>
                              </p:par>
                            </p:childTnLst>
                          </p:cTn>
                        </p:par>
                        <p:par>
                          <p:cTn id="26" fill="hold">
                            <p:stCondLst>
                              <p:cond delay="38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43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23" presetClass="entr" presetSubtype="16"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childTnLst>
                                </p:cTn>
                              </p:par>
                              <p:par>
                                <p:cTn id="38" presetID="6" presetClass="emph" presetSubtype="0" autoRev="1" fill="hold" nodeType="withEffect">
                                  <p:stCondLst>
                                    <p:cond delay="500"/>
                                  </p:stCondLst>
                                  <p:childTnLst>
                                    <p:animScale>
                                      <p:cBhvr>
                                        <p:cTn id="39" dur="150" fill="hold"/>
                                        <p:tgtEl>
                                          <p:spTgt spid="15"/>
                                        </p:tgtEl>
                                      </p:cBhvr>
                                      <p:by x="110000" y="110000"/>
                                    </p:animScale>
                                  </p:childTnLst>
                                </p:cTn>
                              </p:par>
                            </p:childTnLst>
                          </p:cTn>
                        </p:par>
                        <p:par>
                          <p:cTn id="40" fill="hold">
                            <p:stCondLst>
                              <p:cond delay="51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6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23" presetClass="entr" presetSubtype="16"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childTnLst>
                                </p:cTn>
                              </p:par>
                              <p:par>
                                <p:cTn id="52" presetID="6" presetClass="emph" presetSubtype="0" autoRev="1" fill="hold" nodeType="withEffect">
                                  <p:stCondLst>
                                    <p:cond delay="500"/>
                                  </p:stCondLst>
                                  <p:childTnLst>
                                    <p:animScale>
                                      <p:cBhvr>
                                        <p:cTn id="53" dur="150" fill="hold"/>
                                        <p:tgtEl>
                                          <p:spTgt spid="21"/>
                                        </p:tgtEl>
                                      </p:cBhvr>
                                      <p:by x="110000" y="110000"/>
                                    </p:animScale>
                                  </p:childTnLst>
                                </p:cTn>
                              </p:par>
                            </p:childTnLst>
                          </p:cTn>
                        </p:par>
                        <p:par>
                          <p:cTn id="54" fill="hold">
                            <p:stCondLst>
                              <p:cond delay="640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69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23" presetClass="entr" presetSubtype="16"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childTnLst>
                                </p:cTn>
                              </p:par>
                              <p:par>
                                <p:cTn id="66" presetID="6" presetClass="emph" presetSubtype="0" autoRev="1" fill="hold" nodeType="withEffect">
                                  <p:stCondLst>
                                    <p:cond delay="500"/>
                                  </p:stCondLst>
                                  <p:childTnLst>
                                    <p:animScale>
                                      <p:cBhvr>
                                        <p:cTn id="67" dur="150" fill="hold"/>
                                        <p:tgtEl>
                                          <p:spTgt spid="27"/>
                                        </p:tgtEl>
                                      </p:cBhvr>
                                      <p:by x="110000" y="110000"/>
                                    </p:animScale>
                                  </p:childTnLst>
                                </p:cTn>
                              </p:par>
                            </p:childTnLst>
                          </p:cTn>
                        </p:par>
                        <p:par>
                          <p:cTn id="68" fill="hold">
                            <p:stCondLst>
                              <p:cond delay="7700"/>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2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1" grpId="0"/>
      <p:bldP spid="12" grpId="0"/>
      <p:bldP spid="16" grpId="0"/>
      <p:bldP spid="17" grpId="0"/>
      <p:bldP spid="22" grpId="0"/>
      <p:bldP spid="23" grpId="0"/>
      <p:bldP spid="28" grpId="0"/>
      <p:bldP spid="29"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1F81130-6B4B-4DE8-9DCF-030DBF448BB2}"/>
              </a:ext>
            </a:extLst>
          </p:cNvPr>
          <p:cNvSpPr txBox="1"/>
          <p:nvPr/>
        </p:nvSpPr>
        <p:spPr>
          <a:xfrm>
            <a:off x="577160" y="5684170"/>
            <a:ext cx="11072197" cy="773289"/>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年全年度交付评估项目及项目负责人排名如上表所示。 毛坯交付项目本全年度在户内观感、外立面及园林观感分项上均有持续提升；精装修交付项目整体品质仍有待提高。</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3" name="表格 2">
            <a:extLst>
              <a:ext uri="{FF2B5EF4-FFF2-40B4-BE49-F238E27FC236}">
                <a16:creationId xmlns:a16="http://schemas.microsoft.com/office/drawing/2014/main" id="{DF6555C2-9C0A-49B3-BF44-8449EE0B502B}"/>
              </a:ext>
            </a:extLst>
          </p:cNvPr>
          <p:cNvGraphicFramePr>
            <a:graphicFrameLocks noGrp="1"/>
          </p:cNvGraphicFramePr>
          <p:nvPr>
            <p:extLst>
              <p:ext uri="{D42A27DB-BD31-4B8C-83A1-F6EECF244321}">
                <p14:modId xmlns:p14="http://schemas.microsoft.com/office/powerpoint/2010/main" val="1557603934"/>
              </p:ext>
            </p:extLst>
          </p:nvPr>
        </p:nvGraphicFramePr>
        <p:xfrm>
          <a:off x="1228882" y="1352510"/>
          <a:ext cx="9381779" cy="4173647"/>
        </p:xfrm>
        <a:graphic>
          <a:graphicData uri="http://schemas.openxmlformats.org/drawingml/2006/table">
            <a:tbl>
              <a:tblPr>
                <a:tableStyleId>{5C22544A-7EE6-4342-B048-85BDC9FD1C3A}</a:tableStyleId>
              </a:tblPr>
              <a:tblGrid>
                <a:gridCol w="787474">
                  <a:extLst>
                    <a:ext uri="{9D8B030D-6E8A-4147-A177-3AD203B41FA5}">
                      <a16:colId xmlns:a16="http://schemas.microsoft.com/office/drawing/2014/main" val="3334989731"/>
                    </a:ext>
                  </a:extLst>
                </a:gridCol>
                <a:gridCol w="1151792">
                  <a:extLst>
                    <a:ext uri="{9D8B030D-6E8A-4147-A177-3AD203B41FA5}">
                      <a16:colId xmlns:a16="http://schemas.microsoft.com/office/drawing/2014/main" val="2495914140"/>
                    </a:ext>
                  </a:extLst>
                </a:gridCol>
                <a:gridCol w="3929769">
                  <a:extLst>
                    <a:ext uri="{9D8B030D-6E8A-4147-A177-3AD203B41FA5}">
                      <a16:colId xmlns:a16="http://schemas.microsoft.com/office/drawing/2014/main" val="1271944149"/>
                    </a:ext>
                  </a:extLst>
                </a:gridCol>
                <a:gridCol w="1385180">
                  <a:extLst>
                    <a:ext uri="{9D8B030D-6E8A-4147-A177-3AD203B41FA5}">
                      <a16:colId xmlns:a16="http://schemas.microsoft.com/office/drawing/2014/main" val="1841920986"/>
                    </a:ext>
                  </a:extLst>
                </a:gridCol>
                <a:gridCol w="2127564">
                  <a:extLst>
                    <a:ext uri="{9D8B030D-6E8A-4147-A177-3AD203B41FA5}">
                      <a16:colId xmlns:a16="http://schemas.microsoft.com/office/drawing/2014/main" val="20004"/>
                    </a:ext>
                  </a:extLst>
                </a:gridCol>
              </a:tblGrid>
              <a:tr h="581740">
                <a:tc>
                  <a:txBody>
                    <a:bodyPr/>
                    <a:lstStyle/>
                    <a:p>
                      <a:pPr algn="ctr" fontAlgn="ctr"/>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交付评估</a:t>
                      </a:r>
                    </a:p>
                  </a:txBody>
                  <a:tcPr marL="7620" marR="7620" marT="7620" marB="0" anchor="ctr">
                    <a:solidFill>
                      <a:srgbClr val="F0B700"/>
                    </a:solidFill>
                  </a:tcPr>
                </a:tc>
                <a:tc>
                  <a:txBody>
                    <a:bodyPr/>
                    <a:lstStyle/>
                    <a:p>
                      <a:pPr algn="ctr" fontAlgn="ctr"/>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区域名称</a:t>
                      </a:r>
                    </a:p>
                  </a:txBody>
                  <a:tcPr marL="7620" marR="7620" marT="7620" marB="0" anchor="ctr">
                    <a:solidFill>
                      <a:srgbClr val="F0B700"/>
                    </a:solidFill>
                  </a:tcPr>
                </a:tc>
                <a:tc>
                  <a:txBody>
                    <a:bodyPr/>
                    <a:lstStyle/>
                    <a:p>
                      <a:pPr algn="ctr" fontAlgn="ctr"/>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项目名称</a:t>
                      </a:r>
                    </a:p>
                  </a:txBody>
                  <a:tcPr marL="7620" marR="7620" marT="7620" marB="0" anchor="ctr">
                    <a:solidFill>
                      <a:srgbClr val="F0B700"/>
                    </a:solidFill>
                  </a:tcPr>
                </a:tc>
                <a:tc>
                  <a:txBody>
                    <a:bodyPr/>
                    <a:lstStyle/>
                    <a:p>
                      <a:pPr algn="ctr" fontAlgn="ctr"/>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项目负责人</a:t>
                      </a:r>
                    </a:p>
                  </a:txBody>
                  <a:tcPr marL="7620" marR="7620" marT="7620" marB="0" anchor="ctr">
                    <a:solidFill>
                      <a:srgbClr val="F0B700"/>
                    </a:solidFill>
                  </a:tcPr>
                </a:tc>
                <a:tc>
                  <a:txBody>
                    <a:bodyPr/>
                    <a:lstStyle/>
                    <a:p>
                      <a:pPr algn="ctr" fontAlgn="ctr"/>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全年度得分</a:t>
                      </a:r>
                    </a:p>
                  </a:txBody>
                  <a:tcPr marL="7620" marR="7620" marT="7620" marB="0" anchor="ctr">
                    <a:solidFill>
                      <a:srgbClr val="F0B700"/>
                    </a:solidFill>
                  </a:tcPr>
                </a:tc>
                <a:extLst>
                  <a:ext uri="{0D108BD9-81ED-4DB2-BD59-A6C34878D82A}">
                    <a16:rowId xmlns:a16="http://schemas.microsoft.com/office/drawing/2014/main" val="620739666"/>
                  </a:ext>
                </a:extLst>
              </a:tr>
              <a:tr h="448790">
                <a:tc rowSpan="3">
                  <a:txBody>
                    <a:bodyPr/>
                    <a:lstStyle/>
                    <a:p>
                      <a:pPr marL="0" algn="ctr" defTabSz="914400" rtl="0" eaLnBrk="1" fontAlgn="ctr" latinLnBrk="0" hangingPunct="1"/>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毛坯</a:t>
                      </a: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1"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35#-36#</a:t>
                      </a:r>
                      <a:r>
                        <a:rPr lang="zh-CN" altLang="en-US"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39#-40#</a:t>
                      </a:r>
                      <a:r>
                        <a:rPr lang="zh-CN" altLang="en-US"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1025</a:t>
                      </a:r>
                    </a:p>
                  </a:txBody>
                  <a:tcPr marL="7620" marR="7620" marT="7620"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82.33%</a:t>
                      </a:r>
                    </a:p>
                  </a:txBody>
                  <a:tcPr marL="7620" marR="7620" marT="7620" marB="0" anchor="ctr">
                    <a:solidFill>
                      <a:schemeClr val="bg1">
                        <a:lumMod val="85000"/>
                      </a:schemeClr>
                    </a:solidFill>
                  </a:tcPr>
                </a:tc>
                <a:extLst>
                  <a:ext uri="{0D108BD9-81ED-4DB2-BD59-A6C34878D82A}">
                    <a16:rowId xmlns:a16="http://schemas.microsoft.com/office/drawing/2014/main" val="4233263222"/>
                  </a:ext>
                </a:extLst>
              </a:tr>
              <a:tr h="448790">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XXC3</a:t>
                      </a:r>
                      <a:r>
                        <a:rPr lang="zh-CN" altLang="en-US"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地块</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0622</a:t>
                      </a:r>
                    </a:p>
                  </a:txBody>
                  <a:tcPr marL="7620" marR="7620" marT="7620"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82.11%</a:t>
                      </a:r>
                    </a:p>
                  </a:txBody>
                  <a:tcPr marL="7620" marR="7620" marT="7620" marB="0" anchor="ctr">
                    <a:solidFill>
                      <a:schemeClr val="bg1">
                        <a:lumMod val="85000"/>
                      </a:schemeClr>
                    </a:solidFill>
                  </a:tcPr>
                </a:tc>
                <a:extLst>
                  <a:ext uri="{0D108BD9-81ED-4DB2-BD59-A6C34878D82A}">
                    <a16:rowId xmlns:a16="http://schemas.microsoft.com/office/drawing/2014/main" val="19355506"/>
                  </a:ext>
                </a:extLst>
              </a:tr>
              <a:tr h="448790">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XXG2</a:t>
                      </a:r>
                      <a:r>
                        <a:rPr lang="zh-CN" altLang="en-US"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地块（</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17#-20#</a:t>
                      </a:r>
                      <a:r>
                        <a:rPr lang="zh-CN" altLang="en-US"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a:t>
                      </a:r>
                      <a:r>
                        <a:rPr lang="en-US" altLang="zh-CN" sz="1200" b="1"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1025</a:t>
                      </a:r>
                    </a:p>
                  </a:txBody>
                  <a:tcPr marL="7620" marR="7620" marT="7620"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82.08%</a:t>
                      </a:r>
                    </a:p>
                  </a:txBody>
                  <a:tcPr marL="7620" marR="7620" marT="7620" marB="0" anchor="ctr">
                    <a:solidFill>
                      <a:schemeClr val="bg1">
                        <a:lumMod val="85000"/>
                      </a:schemeClr>
                    </a:solidFill>
                  </a:tcPr>
                </a:tc>
                <a:extLst>
                  <a:ext uri="{0D108BD9-81ED-4DB2-BD59-A6C34878D82A}">
                    <a16:rowId xmlns:a16="http://schemas.microsoft.com/office/drawing/2014/main" val="2760551606"/>
                  </a:ext>
                </a:extLst>
              </a:tr>
              <a:tr h="339676">
                <a:tc rowSpan="5">
                  <a:txBody>
                    <a:bodyPr/>
                    <a:lstStyle/>
                    <a:p>
                      <a:pPr marL="0" algn="ctr" defTabSz="914400" rtl="0" eaLnBrk="1" fontAlgn="ctr" latinLnBrk="0" hangingPunct="1"/>
                      <a:r>
                        <a:rPr lang="zh-CN" altLang="en-US" sz="14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精装修</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复兴</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九里</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0621</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82.82%</a:t>
                      </a:r>
                    </a:p>
                  </a:txBody>
                  <a:tcPr marL="7620" marR="7620" marT="7620" marB="0" anchor="ctr">
                    <a:solidFill>
                      <a:schemeClr val="bg1">
                        <a:lumMod val="65000"/>
                      </a:schemeClr>
                    </a:solidFill>
                  </a:tcPr>
                </a:tc>
                <a:extLst>
                  <a:ext uri="{0D108BD9-81ED-4DB2-BD59-A6C34878D82A}">
                    <a16:rowId xmlns:a16="http://schemas.microsoft.com/office/drawing/2014/main" val="2148311508"/>
                  </a:ext>
                </a:extLst>
              </a:tr>
              <a:tr h="448790">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寰宇</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天下</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1215</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8#-11#</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楼）（精装修）</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82.22%</a:t>
                      </a:r>
                    </a:p>
                  </a:txBody>
                  <a:tcPr marL="7620" marR="7620" marT="7620" marB="0" anchor="ctr">
                    <a:solidFill>
                      <a:schemeClr val="bg1">
                        <a:lumMod val="65000"/>
                      </a:schemeClr>
                    </a:solidFill>
                  </a:tcPr>
                </a:tc>
                <a:extLst>
                  <a:ext uri="{0D108BD9-81ED-4DB2-BD59-A6C34878D82A}">
                    <a16:rowId xmlns:a16="http://schemas.microsoft.com/office/drawing/2014/main" val="431599648"/>
                  </a:ext>
                </a:extLst>
              </a:tr>
              <a:tr h="668605">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凤凰</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熙岸四期</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(73/74#</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75/76#</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78/79#</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80/81#</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)1115</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82.21%</a:t>
                      </a:r>
                    </a:p>
                  </a:txBody>
                  <a:tcPr marL="7620" marR="7620" marT="7620" marB="0" anchor="ctr">
                    <a:solidFill>
                      <a:schemeClr val="bg1">
                        <a:lumMod val="65000"/>
                      </a:schemeClr>
                    </a:solidFill>
                  </a:tcPr>
                </a:tc>
                <a:extLst>
                  <a:ext uri="{0D108BD9-81ED-4DB2-BD59-A6C34878D82A}">
                    <a16:rowId xmlns:a16="http://schemas.microsoft.com/office/drawing/2014/main" val="262844658"/>
                  </a:ext>
                </a:extLst>
              </a:tr>
              <a:tr h="339676">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城市广场</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3#</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0801</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82.05%</a:t>
                      </a:r>
                    </a:p>
                  </a:txBody>
                  <a:tcPr marL="7620" marR="7620" marT="7620" marB="0" anchor="ctr">
                    <a:solidFill>
                      <a:schemeClr val="bg1">
                        <a:lumMod val="65000"/>
                      </a:schemeClr>
                    </a:solidFill>
                  </a:tcPr>
                </a:tc>
                <a:extLst>
                  <a:ext uri="{0D108BD9-81ED-4DB2-BD59-A6C34878D82A}">
                    <a16:rowId xmlns:a16="http://schemas.microsoft.com/office/drawing/2014/main" val="393697667"/>
                  </a:ext>
                </a:extLst>
              </a:tr>
              <a:tr h="448790">
                <a:tc vMerge="1">
                  <a:txBody>
                    <a:bodyPr/>
                    <a:lstStyle/>
                    <a:p>
                      <a:endParaRPr lang="zh-CN" altLang="en-US"/>
                    </a:p>
                  </a:txBody>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区域</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龙泉</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公馆昆明中海龙泉公馆（</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1#-9#</a:t>
                      </a:r>
                      <a:r>
                        <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楼）</a:t>
                      </a:r>
                      <a:r>
                        <a:rPr lang="en-US" altLang="zh-CN"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1123</a:t>
                      </a: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0" u="none" strike="noStrike" kern="1200" dirty="0" smtClean="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tx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65000"/>
                      </a:schemeClr>
                    </a:solidFill>
                  </a:tcPr>
                </a:tc>
                <a:tc>
                  <a:txBody>
                    <a:bodyPr/>
                    <a:lstStyle/>
                    <a:p>
                      <a:pPr marL="0" algn="ctr" defTabSz="914400" rtl="0" eaLnBrk="1" fontAlgn="ctr" latinLnBrk="0" hangingPunct="1"/>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82.03%</a:t>
                      </a:r>
                    </a:p>
                  </a:txBody>
                  <a:tcPr marL="7620" marR="7620" marT="7620" marB="0" anchor="ctr">
                    <a:solidFill>
                      <a:schemeClr val="bg1">
                        <a:lumMod val="65000"/>
                      </a:schemeClr>
                    </a:solidFill>
                  </a:tcPr>
                </a:tc>
                <a:extLst>
                  <a:ext uri="{0D108BD9-81ED-4DB2-BD59-A6C34878D82A}">
                    <a16:rowId xmlns:a16="http://schemas.microsoft.com/office/drawing/2014/main" val="3837267902"/>
                  </a:ext>
                </a:extLst>
              </a:tr>
            </a:tbl>
          </a:graphicData>
        </a:graphic>
      </p:graphicFrame>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527525" y="858366"/>
            <a:ext cx="2700868"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五、交付评估优秀项目</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3964812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P90104-111048">
            <a:extLst>
              <a:ext uri="{FF2B5EF4-FFF2-40B4-BE49-F238E27FC236}">
                <a16:creationId xmlns:a16="http://schemas.microsoft.com/office/drawing/2014/main" id="{28D8D642-45A7-4608-B5B8-EA9B190D0CD8}"/>
              </a:ext>
            </a:extLst>
          </p:cNvPr>
          <p:cNvPicPr/>
          <p:nvPr/>
        </p:nvPicPr>
        <p:blipFill>
          <a:blip r:embed="rId4"/>
          <a:stretch>
            <a:fillRect/>
          </a:stretch>
        </p:blipFill>
        <p:spPr>
          <a:xfrm>
            <a:off x="1521625" y="4159840"/>
            <a:ext cx="2756860" cy="2027183"/>
          </a:xfrm>
          <a:prstGeom prst="rect">
            <a:avLst/>
          </a:prstGeom>
        </p:spPr>
      </p:pic>
      <p:pic>
        <p:nvPicPr>
          <p:cNvPr id="34" name="图片 33" descr="P90104-115330">
            <a:extLst>
              <a:ext uri="{FF2B5EF4-FFF2-40B4-BE49-F238E27FC236}">
                <a16:creationId xmlns:a16="http://schemas.microsoft.com/office/drawing/2014/main" id="{6ACCC546-588A-4C77-ACD9-03D6C70BBB49}"/>
              </a:ext>
            </a:extLst>
          </p:cNvPr>
          <p:cNvPicPr/>
          <p:nvPr/>
        </p:nvPicPr>
        <p:blipFill>
          <a:blip r:embed="rId5"/>
          <a:stretch>
            <a:fillRect/>
          </a:stretch>
        </p:blipFill>
        <p:spPr>
          <a:xfrm>
            <a:off x="4804022" y="1725375"/>
            <a:ext cx="2730402" cy="2027182"/>
          </a:xfrm>
          <a:prstGeom prst="rect">
            <a:avLst/>
          </a:prstGeom>
        </p:spPr>
      </p:pic>
      <p:sp>
        <p:nvSpPr>
          <p:cNvPr id="24" name="矩形 5">
            <a:extLst>
              <a:ext uri="{FF2B5EF4-FFF2-40B4-BE49-F238E27FC236}">
                <a16:creationId xmlns:a16="http://schemas.microsoft.com/office/drawing/2014/main" id="{57E50D05-ACC9-6B46-83A8-83E019731C63}"/>
              </a:ext>
            </a:extLst>
          </p:cNvPr>
          <p:cNvSpPr>
            <a:spLocks noChangeArrowheads="1"/>
          </p:cNvSpPr>
          <p:nvPr/>
        </p:nvSpPr>
        <p:spPr bwMode="auto">
          <a:xfrm>
            <a:off x="5006162" y="1318464"/>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厨卫间瓷砖阳角未进行保护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5" name="矩形 5">
            <a:extLst>
              <a:ext uri="{FF2B5EF4-FFF2-40B4-BE49-F238E27FC236}">
                <a16:creationId xmlns:a16="http://schemas.microsoft.com/office/drawing/2014/main" id="{3DEC621E-C218-D149-B621-40554E88B991}"/>
              </a:ext>
            </a:extLst>
          </p:cNvPr>
          <p:cNvSpPr>
            <a:spLocks noChangeArrowheads="1"/>
          </p:cNvSpPr>
          <p:nvPr/>
        </p:nvSpPr>
        <p:spPr bwMode="auto">
          <a:xfrm>
            <a:off x="1635676" y="1312498"/>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地砖成品保护不到位</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0" name="矩形 5">
            <a:extLst>
              <a:ext uri="{FF2B5EF4-FFF2-40B4-BE49-F238E27FC236}">
                <a16:creationId xmlns:a16="http://schemas.microsoft.com/office/drawing/2014/main" id="{CC7FB73D-C21A-694C-B943-4803224DA59A}"/>
              </a:ext>
            </a:extLst>
          </p:cNvPr>
          <p:cNvSpPr>
            <a:spLocks noChangeArrowheads="1"/>
          </p:cNvSpPr>
          <p:nvPr/>
        </p:nvSpPr>
        <p:spPr bwMode="auto">
          <a:xfrm>
            <a:off x="4938363" y="3792874"/>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窗台石未进行保护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1" name="矩形 5">
            <a:extLst>
              <a:ext uri="{FF2B5EF4-FFF2-40B4-BE49-F238E27FC236}">
                <a16:creationId xmlns:a16="http://schemas.microsoft.com/office/drawing/2014/main" id="{BC50BB3F-4966-2A44-A99A-4E663E739E5F}"/>
              </a:ext>
            </a:extLst>
          </p:cNvPr>
          <p:cNvSpPr>
            <a:spLocks noChangeArrowheads="1"/>
          </p:cNvSpPr>
          <p:nvPr/>
        </p:nvSpPr>
        <p:spPr bwMode="auto">
          <a:xfrm>
            <a:off x="1608328" y="3792424"/>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外窗玻璃未贴塑料膜保护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31" name="矩形 5">
            <a:extLst>
              <a:ext uri="{FF2B5EF4-FFF2-40B4-BE49-F238E27FC236}">
                <a16:creationId xmlns:a16="http://schemas.microsoft.com/office/drawing/2014/main" id="{2BFBE317-1E79-40E9-9347-B46D4E707580}"/>
              </a:ext>
            </a:extLst>
          </p:cNvPr>
          <p:cNvSpPr>
            <a:spLocks noChangeArrowheads="1"/>
          </p:cNvSpPr>
          <p:nvPr/>
        </p:nvSpPr>
        <p:spPr bwMode="auto">
          <a:xfrm>
            <a:off x="8246803" y="1318464"/>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阳台地砖未进行保护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32" name="矩形 5">
            <a:extLst>
              <a:ext uri="{FF2B5EF4-FFF2-40B4-BE49-F238E27FC236}">
                <a16:creationId xmlns:a16="http://schemas.microsoft.com/office/drawing/2014/main" id="{5BC2982B-3C37-4D42-B3A3-CD63A68972A1}"/>
              </a:ext>
            </a:extLst>
          </p:cNvPr>
          <p:cNvSpPr>
            <a:spLocks noChangeArrowheads="1"/>
          </p:cNvSpPr>
          <p:nvPr/>
        </p:nvSpPr>
        <p:spPr bwMode="auto">
          <a:xfrm>
            <a:off x="8179004" y="3792874"/>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阳台栏杆未进行保护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pic>
        <p:nvPicPr>
          <p:cNvPr id="33" name="图片 32" descr="P90104-113450">
            <a:extLst>
              <a:ext uri="{FF2B5EF4-FFF2-40B4-BE49-F238E27FC236}">
                <a16:creationId xmlns:a16="http://schemas.microsoft.com/office/drawing/2014/main" id="{16CB43AB-C738-4CAE-B20C-1D6CEABA4D74}"/>
              </a:ext>
            </a:extLst>
          </p:cNvPr>
          <p:cNvPicPr/>
          <p:nvPr/>
        </p:nvPicPr>
        <p:blipFill>
          <a:blip r:embed="rId6"/>
          <a:stretch>
            <a:fillRect/>
          </a:stretch>
        </p:blipFill>
        <p:spPr>
          <a:xfrm>
            <a:off x="1537470" y="1725376"/>
            <a:ext cx="2730403" cy="2027183"/>
          </a:xfrm>
          <a:prstGeom prst="rect">
            <a:avLst/>
          </a:prstGeom>
        </p:spPr>
      </p:pic>
      <p:pic>
        <p:nvPicPr>
          <p:cNvPr id="37" name="图片 36">
            <a:extLst>
              <a:ext uri="{FF2B5EF4-FFF2-40B4-BE49-F238E27FC236}">
                <a16:creationId xmlns:a16="http://schemas.microsoft.com/office/drawing/2014/main" id="{780EA823-6D5F-40AF-A5F2-2B52B08DAB38}"/>
              </a:ext>
            </a:extLst>
          </p:cNvPr>
          <p:cNvPicPr/>
          <p:nvPr/>
        </p:nvPicPr>
        <p:blipFill>
          <a:blip r:embed="rId7" cstate="email"/>
          <a:stretch>
            <a:fillRect/>
          </a:stretch>
        </p:blipFill>
        <p:spPr>
          <a:xfrm>
            <a:off x="8035038" y="1725375"/>
            <a:ext cx="2730400" cy="2027182"/>
          </a:xfrm>
          <a:prstGeom prst="rect">
            <a:avLst/>
          </a:prstGeom>
        </p:spPr>
      </p:pic>
      <p:pic>
        <p:nvPicPr>
          <p:cNvPr id="39" name="图片 38" descr="P90104-114019">
            <a:extLst>
              <a:ext uri="{FF2B5EF4-FFF2-40B4-BE49-F238E27FC236}">
                <a16:creationId xmlns:a16="http://schemas.microsoft.com/office/drawing/2014/main" id="{DCDB7CE6-4DA8-4BDA-ACC5-69E2B8C43BB4}"/>
              </a:ext>
            </a:extLst>
          </p:cNvPr>
          <p:cNvPicPr/>
          <p:nvPr/>
        </p:nvPicPr>
        <p:blipFill>
          <a:blip r:embed="rId8"/>
          <a:stretch>
            <a:fillRect/>
          </a:stretch>
        </p:blipFill>
        <p:spPr>
          <a:xfrm>
            <a:off x="4804022" y="4159839"/>
            <a:ext cx="2730402" cy="2027182"/>
          </a:xfrm>
          <a:prstGeom prst="rect">
            <a:avLst/>
          </a:prstGeom>
        </p:spPr>
      </p:pic>
      <p:pic>
        <p:nvPicPr>
          <p:cNvPr id="3" name="图片 2">
            <a:extLst>
              <a:ext uri="{FF2B5EF4-FFF2-40B4-BE49-F238E27FC236}">
                <a16:creationId xmlns:a16="http://schemas.microsoft.com/office/drawing/2014/main" id="{902C05A3-1AC6-4C07-8C8B-92E9247E7BC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33678" y="4139020"/>
            <a:ext cx="2730667" cy="2048000"/>
          </a:xfrm>
          <a:prstGeom prst="rect">
            <a:avLst/>
          </a:prstGeom>
        </p:spPr>
      </p:pic>
      <p:sp>
        <p:nvSpPr>
          <p:cNvPr id="41" name="TextBox 15">
            <a:extLst>
              <a:ext uri="{FF2B5EF4-FFF2-40B4-BE49-F238E27FC236}">
                <a16:creationId xmlns:a16="http://schemas.microsoft.com/office/drawing/2014/main" id="{9B0A2BCA-276F-4383-ADDF-50937F6A4C59}"/>
              </a:ext>
            </a:extLst>
          </p:cNvPr>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pPr algn="ctr" eaLnBrk="1" hangingPunct="1">
                <a:defRPr/>
              </a:pPr>
              <a:t>21</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sp>
        <p:nvSpPr>
          <p:cNvPr id="2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28" name="文本框 27">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2" name="文本框 1"/>
          <p:cNvSpPr txBox="1"/>
          <p:nvPr/>
        </p:nvSpPr>
        <p:spPr>
          <a:xfrm>
            <a:off x="971548" y="824521"/>
            <a:ext cx="3371580"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sym typeface="黑体" panose="02010609060101010101" pitchFamily="49" charset="-122"/>
              </a:rPr>
              <a:t>六、交付共性问题</a:t>
            </a:r>
          </a:p>
        </p:txBody>
      </p:sp>
    </p:spTree>
    <p:custDataLst>
      <p:tags r:id="rId1"/>
    </p:custDataLst>
    <p:extLst>
      <p:ext uri="{BB962C8B-B14F-4D97-AF65-F5344CB8AC3E}">
        <p14:creationId xmlns:p14="http://schemas.microsoft.com/office/powerpoint/2010/main" val="22104254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5"/>
          <p:cNvSpPr>
            <a:spLocks noChangeArrowheads="1"/>
          </p:cNvSpPr>
          <p:nvPr/>
        </p:nvSpPr>
        <p:spPr bwMode="auto">
          <a:xfrm>
            <a:off x="6828104" y="3842527"/>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地砖未进行保护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5" name="矩形 5"/>
          <p:cNvSpPr>
            <a:spLocks noChangeArrowheads="1"/>
          </p:cNvSpPr>
          <p:nvPr/>
        </p:nvSpPr>
        <p:spPr bwMode="auto">
          <a:xfrm>
            <a:off x="1433040" y="875716"/>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栏杆成品保护不到位</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1" name="矩形 5"/>
          <p:cNvSpPr>
            <a:spLocks noChangeArrowheads="1"/>
          </p:cNvSpPr>
          <p:nvPr/>
        </p:nvSpPr>
        <p:spPr bwMode="auto">
          <a:xfrm>
            <a:off x="1303087" y="3807442"/>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外窗玻璃及型材成品保护不到位</a:t>
            </a:r>
            <a:r>
              <a:rPr lang="en-US" altLang="zh-CN" sz="1138" dirty="0">
                <a:latin typeface="黑体" panose="02010609060101010101" pitchFamily="49" charset="-122"/>
                <a:ea typeface="黑体" panose="02010609060101010101" pitchFamily="49" charset="-122"/>
                <a:sym typeface="黑体" panose="02010609060101010101" pitchFamily="49" charset="-122"/>
              </a:rPr>
              <a:t>·</a:t>
            </a:r>
          </a:p>
        </p:txBody>
      </p:sp>
      <p:sp>
        <p:nvSpPr>
          <p:cNvPr id="31" name="矩形 5"/>
          <p:cNvSpPr>
            <a:spLocks noChangeArrowheads="1"/>
          </p:cNvSpPr>
          <p:nvPr/>
        </p:nvSpPr>
        <p:spPr bwMode="auto">
          <a:xfrm>
            <a:off x="6828104" y="884558"/>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入户门门框未进行保护</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41" name="TextBox 15"/>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22</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pic>
        <p:nvPicPr>
          <p:cNvPr id="32" name="图片占位符 31" descr="IMG_2912"/>
          <p:cNvPicPr>
            <a:picLocks noGrp="1" noChangeAspect="1"/>
          </p:cNvPicPr>
          <p:nvPr>
            <p:ph type="pic" sz="quarter" idx="13"/>
          </p:nvPr>
        </p:nvPicPr>
        <p:blipFill>
          <a:blip r:embed="rId4" cstate="screen"/>
          <a:srcRect l="1224" r="1224"/>
          <a:stretch>
            <a:fillRect/>
          </a:stretch>
        </p:blipFill>
        <p:spPr>
          <a:xfrm>
            <a:off x="1061127" y="4197561"/>
            <a:ext cx="3302643" cy="2541608"/>
          </a:xfrm>
          <a:prstGeom prst="rect">
            <a:avLst/>
          </a:prstGeom>
        </p:spPr>
      </p:pic>
      <p:pic>
        <p:nvPicPr>
          <p:cNvPr id="33" name="图片占位符 32" descr="IMG_2913"/>
          <p:cNvPicPr>
            <a:picLocks noGrp="1" noChangeAspect="1"/>
          </p:cNvPicPr>
          <p:nvPr>
            <p:ph type="pic" sz="quarter" idx="14"/>
          </p:nvPr>
        </p:nvPicPr>
        <p:blipFill>
          <a:blip r:embed="rId5" cstate="screen"/>
          <a:srcRect l="1251" r="1251"/>
          <a:stretch>
            <a:fillRect/>
          </a:stretch>
        </p:blipFill>
        <p:spPr>
          <a:xfrm>
            <a:off x="6437282" y="4197561"/>
            <a:ext cx="3340461" cy="2570712"/>
          </a:xfrm>
          <a:prstGeom prst="rect">
            <a:avLst/>
          </a:prstGeom>
        </p:spPr>
      </p:pic>
      <p:pic>
        <p:nvPicPr>
          <p:cNvPr id="34" name="图片占位符 33" descr="IMG_2975"/>
          <p:cNvPicPr>
            <a:picLocks noGrp="1" noChangeAspect="1"/>
          </p:cNvPicPr>
          <p:nvPr>
            <p:ph type="pic" sz="quarter" idx="15"/>
          </p:nvPr>
        </p:nvPicPr>
        <p:blipFill>
          <a:blip r:embed="rId6" cstate="screen"/>
          <a:srcRect l="1224" r="1224"/>
          <a:stretch>
            <a:fillRect/>
          </a:stretch>
        </p:blipFill>
        <p:spPr>
          <a:xfrm>
            <a:off x="6437280" y="1236730"/>
            <a:ext cx="3340461" cy="2570712"/>
          </a:xfrm>
          <a:prstGeom prst="rect">
            <a:avLst/>
          </a:prstGeom>
        </p:spPr>
      </p:pic>
      <p:pic>
        <p:nvPicPr>
          <p:cNvPr id="35" name="图片占位符 34" descr="IMG_8307"/>
          <p:cNvPicPr>
            <a:picLocks noGrp="1" noChangeAspect="1"/>
          </p:cNvPicPr>
          <p:nvPr>
            <p:ph type="pic" sz="quarter" idx="12"/>
          </p:nvPr>
        </p:nvPicPr>
        <p:blipFill>
          <a:blip r:embed="rId7" cstate="print"/>
          <a:srcRect t="1365" b="1365"/>
          <a:stretch>
            <a:fillRect/>
          </a:stretch>
        </p:blipFill>
        <p:spPr>
          <a:xfrm>
            <a:off x="1061127" y="1230750"/>
            <a:ext cx="3302643" cy="2541608"/>
          </a:xfrm>
          <a:prstGeom prst="rect">
            <a:avLst/>
          </a:prstGeom>
        </p:spPr>
      </p:pic>
      <p:sp>
        <p:nvSpPr>
          <p:cNvPr id="16"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7" name="文本框 16">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extLst>
      <p:ext uri="{BB962C8B-B14F-4D97-AF65-F5344CB8AC3E}">
        <p14:creationId xmlns:p14="http://schemas.microsoft.com/office/powerpoint/2010/main" val="193211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a:extLst>
              <a:ext uri="{FF2B5EF4-FFF2-40B4-BE49-F238E27FC236}">
                <a16:creationId xmlns:a16="http://schemas.microsoft.com/office/drawing/2014/main" id="{FE417A54-BAD1-40CF-A59A-FB32A86F2766}"/>
              </a:ext>
            </a:extLst>
          </p:cNvPr>
          <p:cNvGraphicFramePr/>
          <p:nvPr>
            <p:extLst>
              <p:ext uri="{D42A27DB-BD31-4B8C-83A1-F6EECF244321}">
                <p14:modId xmlns:p14="http://schemas.microsoft.com/office/powerpoint/2010/main" val="4205333604"/>
              </p:ext>
            </p:extLst>
          </p:nvPr>
        </p:nvGraphicFramePr>
        <p:xfrm>
          <a:off x="441592" y="1370489"/>
          <a:ext cx="11369254" cy="2861045"/>
        </p:xfrm>
        <a:graphic>
          <a:graphicData uri="http://schemas.openxmlformats.org/drawingml/2006/chart">
            <c:chart xmlns:c="http://schemas.openxmlformats.org/drawingml/2006/chart" xmlns:r="http://schemas.openxmlformats.org/officeDocument/2006/relationships" r:id="rId3"/>
          </a:graphicData>
        </a:graphic>
      </p:graphicFrame>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全年度交付评估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527525" y="858366"/>
            <a:ext cx="2700868"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七、行业对比提升点</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1" name="TextBox 14">
            <a:extLst>
              <a:ext uri="{FF2B5EF4-FFF2-40B4-BE49-F238E27FC236}">
                <a16:creationId xmlns:a16="http://schemas.microsoft.com/office/drawing/2014/main" id="{AC059C49-7F33-49FA-AED8-2ADA86DAD979}"/>
              </a:ext>
            </a:extLst>
          </p:cNvPr>
          <p:cNvSpPr txBox="1"/>
          <p:nvPr/>
        </p:nvSpPr>
        <p:spPr>
          <a:xfrm>
            <a:off x="559901" y="4628681"/>
            <a:ext cx="11072197" cy="1142620"/>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年全年度交付评估中，集团在精装修交付成绩排名中上，质量细节及品质感表现并不优异，主要体现于户内感受刚需，</a:t>
            </a:r>
            <a:r>
              <a:rPr lang="zh-CN" altLang="en-US" sz="1600" b="1" dirty="0">
                <a:solidFill>
                  <a:srgbClr val="FF0000"/>
                </a:solidFill>
                <a:latin typeface="黑体" panose="02010609060101010101" pitchFamily="49" charset="-122"/>
                <a:ea typeface="黑体" panose="02010609060101010101" pitchFamily="49" charset="-122"/>
                <a:sym typeface="黑体" panose="02010609060101010101" pitchFamily="49" charset="-122"/>
              </a:rPr>
              <a:t>室外进度紧张、细节处理不精细</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等方面；品质的提升，不只是过程中的施工控制，还应有相对的投入，以寻求更好的客服感受及客户满意度。</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 name="文本框 11">
            <a:extLst>
              <a:ext uri="{FF2B5EF4-FFF2-40B4-BE49-F238E27FC236}">
                <a16:creationId xmlns:a16="http://schemas.microsoft.com/office/drawing/2014/main" id="{D63C5E6F-870D-44CB-989A-5D3B868232F5}"/>
              </a:ext>
            </a:extLst>
          </p:cNvPr>
          <p:cNvSpPr txBox="1"/>
          <p:nvPr/>
        </p:nvSpPr>
        <p:spPr>
          <a:xfrm>
            <a:off x="339090" y="4251214"/>
            <a:ext cx="261428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注：表内数据来源于瑞捷数据库（</a:t>
            </a:r>
            <a:r>
              <a:rPr lang="en-US" altLang="zh-CN"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1-12</a:t>
            </a:r>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月）</a:t>
            </a:r>
          </a:p>
        </p:txBody>
      </p:sp>
    </p:spTree>
    <p:extLst>
      <p:ext uri="{BB962C8B-B14F-4D97-AF65-F5344CB8AC3E}">
        <p14:creationId xmlns:p14="http://schemas.microsoft.com/office/powerpoint/2010/main" val="1213036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hidden="1"/>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0" y="0"/>
            <a:ext cx="12192000" cy="6933618"/>
          </a:xfrm>
          <a:prstGeom prst="rect">
            <a:avLst/>
          </a:prstGeom>
        </p:spPr>
      </p:pic>
      <p:sp>
        <p:nvSpPr>
          <p:cNvPr id="6" name="PA_文本框 5"/>
          <p:cNvSpPr txBox="1"/>
          <p:nvPr>
            <p:custDataLst>
              <p:tags r:id="rId2"/>
            </p:custDataLst>
          </p:nvPr>
        </p:nvSpPr>
        <p:spPr>
          <a:xfrm>
            <a:off x="863599" y="1442720"/>
            <a:ext cx="3108960" cy="923330"/>
          </a:xfrm>
          <a:prstGeom prst="rect">
            <a:avLst/>
          </a:prstGeom>
          <a:noFill/>
        </p:spPr>
        <p:txBody>
          <a:bodyPr wrap="square" rtlCol="0">
            <a:spAutoFit/>
          </a:bodyPr>
          <a:lstStyle/>
          <a:p>
            <a:pPr algn="dist"/>
            <a:r>
              <a:rPr lang="en-US" altLang="zh-CN"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rPr>
              <a:t>CONTENT</a:t>
            </a:r>
            <a:endParaRPr lang="zh-CN" altLang="en-US"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endParaRPr>
          </a:p>
        </p:txBody>
      </p:sp>
      <p:sp>
        <p:nvSpPr>
          <p:cNvPr id="3" name="矩形 2"/>
          <p:cNvSpPr/>
          <p:nvPr/>
        </p:nvSpPr>
        <p:spPr>
          <a:xfrm>
            <a:off x="-162838" y="288099"/>
            <a:ext cx="4346531" cy="115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20" name="六边形 19"/>
          <p:cNvSpPr/>
          <p:nvPr/>
        </p:nvSpPr>
        <p:spPr>
          <a:xfrm>
            <a:off x="3508462" y="2399785"/>
            <a:ext cx="3290032" cy="2375891"/>
          </a:xfrm>
          <a:prstGeom prst="hexagon">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1" name="任意多边形 40"/>
          <p:cNvSpPr/>
          <p:nvPr/>
        </p:nvSpPr>
        <p:spPr>
          <a:xfrm rot="5400000">
            <a:off x="875805" y="1407867"/>
            <a:ext cx="2608118" cy="4359729"/>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5" name="任意多边形 44"/>
          <p:cNvSpPr/>
          <p:nvPr/>
        </p:nvSpPr>
        <p:spPr>
          <a:xfrm rot="16200000">
            <a:off x="5287199" y="-2115022"/>
            <a:ext cx="4145807" cy="11405507"/>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noFill/>
          <a:ln w="2540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6" name="文本框 45"/>
          <p:cNvSpPr txBox="1"/>
          <p:nvPr/>
        </p:nvSpPr>
        <p:spPr>
          <a:xfrm>
            <a:off x="398152" y="2858951"/>
            <a:ext cx="2120813" cy="1323439"/>
          </a:xfrm>
          <a:prstGeom prst="rect">
            <a:avLst/>
          </a:prstGeom>
          <a:noFill/>
        </p:spPr>
        <p:txBody>
          <a:bodyPr wrap="square" rtlCol="0">
            <a:spAutoFit/>
          </a:bodyPr>
          <a:lstStyle/>
          <a:p>
            <a:r>
              <a:rPr lang="en-US" altLang="zh-CN" sz="8000" dirty="0">
                <a:solidFill>
                  <a:schemeClr val="bg1"/>
                </a:solidFill>
                <a:latin typeface="黑体" panose="02010609060101010101" pitchFamily="49" charset="-122"/>
                <a:ea typeface="黑体" panose="02010609060101010101" pitchFamily="49" charset="-122"/>
                <a:sym typeface="黑体" panose="02010609060101010101" pitchFamily="49" charset="-122"/>
              </a:rPr>
              <a:t>03</a:t>
            </a:r>
            <a:endParaRPr lang="zh-CN" altLang="en-US" sz="8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48" name="Subtitle 2"/>
          <p:cNvSpPr txBox="1">
            <a:spLocks/>
          </p:cNvSpPr>
          <p:nvPr/>
        </p:nvSpPr>
        <p:spPr bwMode="auto">
          <a:xfrm>
            <a:off x="6762198" y="2973615"/>
            <a:ext cx="4296474" cy="6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lvl="0"/>
            <a:r>
              <a:rPr lang="zh-CN" altLang="en-US" b="1" dirty="0">
                <a:solidFill>
                  <a:srgbClr val="FFC001"/>
                </a:solidFill>
                <a:latin typeface="黑体" panose="02010609060101010101" pitchFamily="49" charset="-122"/>
                <a:ea typeface="黑体" panose="02010609060101010101" pitchFamily="49" charset="-122"/>
                <a:sym typeface="黑体" panose="02010609060101010101" pitchFamily="49" charset="-122"/>
              </a:rPr>
              <a:t>安全飞检</a:t>
            </a:r>
            <a:r>
              <a:rPr lang="zh-CN" altLang="en-US" sz="2400" dirty="0">
                <a:solidFill>
                  <a:srgbClr val="3A3A3A"/>
                </a:solidFill>
                <a:latin typeface="黑体" panose="02010609060101010101" pitchFamily="49" charset="-122"/>
                <a:ea typeface="黑体" panose="02010609060101010101" pitchFamily="49" charset="-122"/>
                <a:sym typeface="黑体" panose="02010609060101010101" pitchFamily="49" charset="-122"/>
              </a:rPr>
              <a:t>结果分析</a:t>
            </a:r>
          </a:p>
        </p:txBody>
      </p:sp>
      <p:cxnSp>
        <p:nvCxnSpPr>
          <p:cNvPr id="50" name="直接连接符 49"/>
          <p:cNvCxnSpPr/>
          <p:nvPr/>
        </p:nvCxnSpPr>
        <p:spPr>
          <a:xfrm>
            <a:off x="7086600" y="3648520"/>
            <a:ext cx="1729369" cy="0"/>
          </a:xfrm>
          <a:prstGeom prst="line">
            <a:avLst/>
          </a:prstGeom>
          <a:ln w="22225">
            <a:solidFill>
              <a:srgbClr val="843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181373"/>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1000" fill="hold"/>
                                        <p:tgtEl>
                                          <p:spTgt spid="48"/>
                                        </p:tgtEl>
                                        <p:attrNameLst>
                                          <p:attrName>ppt_w</p:attrName>
                                        </p:attrNameLst>
                                      </p:cBhvr>
                                      <p:tavLst>
                                        <p:tav tm="0">
                                          <p:val>
                                            <p:fltVal val="0"/>
                                          </p:val>
                                        </p:tav>
                                        <p:tav tm="100000">
                                          <p:val>
                                            <p:strVal val="#ppt_w"/>
                                          </p:val>
                                        </p:tav>
                                      </p:tavLst>
                                    </p:anim>
                                    <p:anim calcmode="lin" valueType="num">
                                      <p:cBhvr>
                                        <p:cTn id="26" dur="1000" fill="hold"/>
                                        <p:tgtEl>
                                          <p:spTgt spid="48"/>
                                        </p:tgtEl>
                                        <p:attrNameLst>
                                          <p:attrName>ppt_h</p:attrName>
                                        </p:attrNameLst>
                                      </p:cBhvr>
                                      <p:tavLst>
                                        <p:tav tm="0">
                                          <p:val>
                                            <p:fltVal val="0"/>
                                          </p:val>
                                        </p:tav>
                                        <p:tav tm="100000">
                                          <p:val>
                                            <p:strVal val="#ppt_h"/>
                                          </p:val>
                                        </p:tav>
                                      </p:tavLst>
                                    </p:anim>
                                    <p:anim calcmode="lin" valueType="num">
                                      <p:cBhvr>
                                        <p:cTn id="27" dur="1000" fill="hold"/>
                                        <p:tgtEl>
                                          <p:spTgt spid="48"/>
                                        </p:tgtEl>
                                        <p:attrNameLst>
                                          <p:attrName>style.rotation</p:attrName>
                                        </p:attrNameLst>
                                      </p:cBhvr>
                                      <p:tavLst>
                                        <p:tav tm="0">
                                          <p:val>
                                            <p:fltVal val="90"/>
                                          </p:val>
                                        </p:tav>
                                        <p:tav tm="100000">
                                          <p:val>
                                            <p:fltVal val="0"/>
                                          </p:val>
                                        </p:tav>
                                      </p:tavLst>
                                    </p:anim>
                                    <p:animEffect transition="in" filter="fade">
                                      <p:cBhvr>
                                        <p:cTn id="28" dur="1000"/>
                                        <p:tgtEl>
                                          <p:spTgt spid="48"/>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P spid="45" grpId="0" animBg="1"/>
      <p:bldP spid="46"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645220" y="1202398"/>
            <a:ext cx="2700868"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一、安全飞检优秀项目</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6" name="表格 5">
            <a:extLst>
              <a:ext uri="{FF2B5EF4-FFF2-40B4-BE49-F238E27FC236}">
                <a16:creationId xmlns:a16="http://schemas.microsoft.com/office/drawing/2014/main" id="{4042EAD2-959B-4F2E-BACE-7F7640CA2ADB}"/>
              </a:ext>
            </a:extLst>
          </p:cNvPr>
          <p:cNvGraphicFramePr>
            <a:graphicFrameLocks noGrp="1"/>
          </p:cNvGraphicFramePr>
          <p:nvPr>
            <p:extLst>
              <p:ext uri="{D42A27DB-BD31-4B8C-83A1-F6EECF244321}">
                <p14:modId xmlns:p14="http://schemas.microsoft.com/office/powerpoint/2010/main" val="368927449"/>
              </p:ext>
            </p:extLst>
          </p:nvPr>
        </p:nvGraphicFramePr>
        <p:xfrm>
          <a:off x="1158844" y="2037147"/>
          <a:ext cx="9379390" cy="3278142"/>
        </p:xfrm>
        <a:graphic>
          <a:graphicData uri="http://schemas.openxmlformats.org/drawingml/2006/table">
            <a:tbl>
              <a:tblPr>
                <a:tableStyleId>{5C22544A-7EE6-4342-B048-85BDC9FD1C3A}</a:tableStyleId>
              </a:tblPr>
              <a:tblGrid>
                <a:gridCol w="970333">
                  <a:extLst>
                    <a:ext uri="{9D8B030D-6E8A-4147-A177-3AD203B41FA5}">
                      <a16:colId xmlns:a16="http://schemas.microsoft.com/office/drawing/2014/main" val="691238782"/>
                    </a:ext>
                  </a:extLst>
                </a:gridCol>
                <a:gridCol w="1421728">
                  <a:extLst>
                    <a:ext uri="{9D8B030D-6E8A-4147-A177-3AD203B41FA5}">
                      <a16:colId xmlns:a16="http://schemas.microsoft.com/office/drawing/2014/main" val="1897222285"/>
                    </a:ext>
                  </a:extLst>
                </a:gridCol>
                <a:gridCol w="2267036">
                  <a:extLst>
                    <a:ext uri="{9D8B030D-6E8A-4147-A177-3AD203B41FA5}">
                      <a16:colId xmlns:a16="http://schemas.microsoft.com/office/drawing/2014/main" val="1099222501"/>
                    </a:ext>
                  </a:extLst>
                </a:gridCol>
                <a:gridCol w="1003973">
                  <a:extLst>
                    <a:ext uri="{9D8B030D-6E8A-4147-A177-3AD203B41FA5}">
                      <a16:colId xmlns:a16="http://schemas.microsoft.com/office/drawing/2014/main" val="1172018553"/>
                    </a:ext>
                  </a:extLst>
                </a:gridCol>
                <a:gridCol w="3716320">
                  <a:extLst>
                    <a:ext uri="{9D8B030D-6E8A-4147-A177-3AD203B41FA5}">
                      <a16:colId xmlns:a16="http://schemas.microsoft.com/office/drawing/2014/main" val="985937734"/>
                    </a:ext>
                  </a:extLst>
                </a:gridCol>
              </a:tblGrid>
              <a:tr h="750602">
                <a:tc>
                  <a:txBody>
                    <a:bodyPr/>
                    <a:lstStyle/>
                    <a:p>
                      <a:pPr algn="ctr" fontAlgn="ctr"/>
                      <a:endPar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城市</a:t>
                      </a:r>
                    </a:p>
                  </a:txBody>
                  <a:tcPr marL="7620" marR="7620" marT="7620" marB="0" anchor="ctr">
                    <a:solidFill>
                      <a:srgbClr val="F0B700"/>
                    </a:solidFill>
                  </a:tcPr>
                </a:tc>
                <a:tc>
                  <a:txBody>
                    <a:bodyPr/>
                    <a:lstStyle/>
                    <a:p>
                      <a:pPr algn="ctr" fontAlgn="ctr"/>
                      <a:r>
                        <a:rPr lang="zh-CN" altLang="en-US" sz="1400" b="1" u="none" strike="noStrike" dirty="0">
                          <a:effectLst/>
                          <a:latin typeface="黑体" panose="02010609060101010101" pitchFamily="49" charset="-122"/>
                          <a:ea typeface="黑体" panose="02010609060101010101" pitchFamily="49" charset="-122"/>
                          <a:sym typeface="黑体" panose="02010609060101010101" pitchFamily="49" charset="-122"/>
                        </a:rPr>
                        <a:t>项目名称</a:t>
                      </a:r>
                      <a:endPar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季度</a:t>
                      </a:r>
                    </a:p>
                  </a:txBody>
                  <a:tcPr marL="7620" marR="7620" marT="7620" marB="0" anchor="ctr">
                    <a:solidFill>
                      <a:srgbClr val="F0B700"/>
                    </a:solidFill>
                  </a:tcPr>
                </a:tc>
                <a:tc>
                  <a:txBody>
                    <a:bodyPr/>
                    <a:lstStyle/>
                    <a:p>
                      <a:pPr algn="ctr" fontAlgn="ctr"/>
                      <a:r>
                        <a:rPr lang="zh-CN" altLang="en-US" sz="1400" b="1" u="none" strike="noStrike" dirty="0">
                          <a:effectLst/>
                          <a:latin typeface="黑体" panose="02010609060101010101" pitchFamily="49" charset="-122"/>
                          <a:ea typeface="黑体" panose="02010609060101010101" pitchFamily="49" charset="-122"/>
                          <a:sym typeface="黑体" panose="02010609060101010101" pitchFamily="49" charset="-122"/>
                        </a:rPr>
                        <a:t>飞检得分</a:t>
                      </a:r>
                      <a:endPar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extLst>
                  <a:ext uri="{0D108BD9-81ED-4DB2-BD59-A6C34878D82A}">
                    <a16:rowId xmlns:a16="http://schemas.microsoft.com/office/drawing/2014/main" val="256882349"/>
                  </a:ext>
                </a:extLst>
              </a:tr>
              <a:tr h="505508">
                <a:tc rowSpan="5">
                  <a:txBody>
                    <a:bodyPr/>
                    <a:lstStyle/>
                    <a:p>
                      <a:pPr algn="ctr" fontAlgn="ctr"/>
                      <a:r>
                        <a:rPr lang="zh-CN" altLang="en-US" sz="14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安全飞检</a:t>
                      </a:r>
                    </a:p>
                  </a:txBody>
                  <a:tcPr marL="7620" marR="7620" marT="7620" marB="0" anchor="ctr">
                    <a:solidFill>
                      <a:schemeClr val="bg1">
                        <a:lumMod val="85000"/>
                      </a:schemeClr>
                    </a:solidFill>
                  </a:tcPr>
                </a:tc>
                <a:tc>
                  <a:txBody>
                    <a:bodyPr/>
                    <a:lstStyle/>
                    <a:p>
                      <a:pPr algn="ctr" fontAlgn="ctr"/>
                      <a:r>
                        <a:rPr lang="en-US" altLang="zh-CN" sz="1200" b="0"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algn="ctr" fontAlgn="ctr"/>
                      <a:r>
                        <a:rPr lang="en-US" altLang="zh-CN"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洋湖</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之心</a:t>
                      </a:r>
                    </a:p>
                  </a:txBody>
                  <a:tcPr marL="7620" marR="7620" marT="7620" marB="0" anchor="ctr">
                    <a:solidFill>
                      <a:schemeClr val="bg1">
                        <a:lumMod val="85000"/>
                      </a:schemeClr>
                    </a:solidFill>
                  </a:tcPr>
                </a:tc>
                <a:tc>
                  <a:txBody>
                    <a:bodyPr/>
                    <a:lstStyle/>
                    <a:p>
                      <a:pPr algn="ctr" fontAlgn="ct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第二季度</a:t>
                      </a:r>
                    </a:p>
                  </a:txBody>
                  <a:tcPr marL="7620" marR="7620" marT="7620" marB="0" anchor="ctr">
                    <a:solidFill>
                      <a:schemeClr val="bg1">
                        <a:lumMod val="85000"/>
                      </a:schemeClr>
                    </a:solidFill>
                  </a:tcPr>
                </a:tc>
                <a:tc>
                  <a:txBody>
                    <a:bodyPr/>
                    <a:lstStyle/>
                    <a:p>
                      <a:pPr algn="ctr" fontAlgn="ctr"/>
                      <a:r>
                        <a:rPr lang="en-US" altLang="zh-CN"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83.97%</a:t>
                      </a:r>
                    </a:p>
                  </a:txBody>
                  <a:tcPr marL="7620" marR="7620" marT="7620" marB="0" anchor="ctr">
                    <a:solidFill>
                      <a:schemeClr val="bg1">
                        <a:lumMod val="85000"/>
                      </a:schemeClr>
                    </a:solidFill>
                  </a:tcPr>
                </a:tc>
                <a:extLst>
                  <a:ext uri="{0D108BD9-81ED-4DB2-BD59-A6C34878D82A}">
                    <a16:rowId xmlns:a16="http://schemas.microsoft.com/office/drawing/2014/main" val="4110645294"/>
                  </a:ext>
                </a:extLst>
              </a:tr>
              <a:tr h="505508">
                <a:tc vMerge="1">
                  <a:txBody>
                    <a:bodyPr/>
                    <a:lstStyle/>
                    <a:p>
                      <a:endParaRPr lang="zh-CN" altLang="en-US"/>
                    </a:p>
                  </a:txBody>
                  <a:tcPr/>
                </a:tc>
                <a:tc>
                  <a:txBody>
                    <a:bodyPr/>
                    <a:lstStyle/>
                    <a:p>
                      <a:pPr algn="ctr" fontAlgn="ctr"/>
                      <a:r>
                        <a:rPr lang="en-US" altLang="zh-CN" sz="1200" b="0"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algn="ctr" fontAlgn="ctr"/>
                      <a:r>
                        <a:rPr lang="en-US" altLang="zh-CN"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洋湖</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之心</a:t>
                      </a:r>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C</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地块</a:t>
                      </a:r>
                    </a:p>
                  </a:txBody>
                  <a:tcPr marL="7620" marR="7620" marT="7620" marB="0" anchor="ctr">
                    <a:solidFill>
                      <a:schemeClr val="bg1">
                        <a:lumMod val="85000"/>
                      </a:schemeClr>
                    </a:solidFill>
                  </a:tcPr>
                </a:tc>
                <a:tc>
                  <a:txBody>
                    <a:bodyPr/>
                    <a:lstStyle/>
                    <a:p>
                      <a:pPr algn="ctr" fontAlgn="ct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第一季度</a:t>
                      </a:r>
                    </a:p>
                  </a:txBody>
                  <a:tcPr marL="7620" marR="7620" marT="7620" marB="0" anchor="ctr">
                    <a:solidFill>
                      <a:schemeClr val="bg1">
                        <a:lumMod val="85000"/>
                      </a:schemeClr>
                    </a:solidFill>
                  </a:tcPr>
                </a:tc>
                <a:tc>
                  <a:txBody>
                    <a:bodyPr/>
                    <a:lstStyle/>
                    <a:p>
                      <a:pPr algn="ctr" fontAlgn="ctr"/>
                      <a:r>
                        <a:rPr lang="en-US" altLang="zh-CN"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83.74%</a:t>
                      </a:r>
                    </a:p>
                  </a:txBody>
                  <a:tcPr marL="7620" marR="7620" marT="7620" marB="0" anchor="ctr">
                    <a:solidFill>
                      <a:schemeClr val="bg1">
                        <a:lumMod val="85000"/>
                      </a:schemeClr>
                    </a:solidFill>
                  </a:tcPr>
                </a:tc>
                <a:extLst>
                  <a:ext uri="{0D108BD9-81ED-4DB2-BD59-A6C34878D82A}">
                    <a16:rowId xmlns:a16="http://schemas.microsoft.com/office/drawing/2014/main" val="1992325182"/>
                  </a:ext>
                </a:extLst>
              </a:tr>
              <a:tr h="505508">
                <a:tc vMerge="1">
                  <a:txBody>
                    <a:bodyPr/>
                    <a:lstStyle/>
                    <a:p>
                      <a:endParaRPr lang="zh-CN" altLang="en-US"/>
                    </a:p>
                  </a:txBody>
                  <a:tcPr/>
                </a:tc>
                <a:tc>
                  <a:txBody>
                    <a:bodyPr/>
                    <a:lstStyle/>
                    <a:p>
                      <a:pPr algn="ctr" fontAlgn="ctr"/>
                      <a:r>
                        <a:rPr lang="en-US" altLang="zh-CN" sz="1200" b="0"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algn="ctr" fontAlgn="ctr"/>
                      <a:r>
                        <a:rPr lang="en-US" altLang="zh-CN"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安</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安置房</a:t>
                      </a:r>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688</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地块</a:t>
                      </a:r>
                    </a:p>
                  </a:txBody>
                  <a:tcPr marL="7620" marR="7620" marT="7620" marB="0" anchor="ctr">
                    <a:solidFill>
                      <a:schemeClr val="bg1">
                        <a:lumMod val="85000"/>
                      </a:schemeClr>
                    </a:solidFill>
                  </a:tcPr>
                </a:tc>
                <a:tc>
                  <a:txBody>
                    <a:bodyPr/>
                    <a:lstStyle/>
                    <a:p>
                      <a:pPr algn="ctr" fontAlgn="ct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第一季度</a:t>
                      </a:r>
                    </a:p>
                  </a:txBody>
                  <a:tcPr marL="7620" marR="7620" marT="7620" marB="0" anchor="ctr">
                    <a:solidFill>
                      <a:schemeClr val="bg1">
                        <a:lumMod val="85000"/>
                      </a:schemeClr>
                    </a:solidFill>
                  </a:tcPr>
                </a:tc>
                <a:tc>
                  <a:txBody>
                    <a:bodyPr/>
                    <a:lstStyle/>
                    <a:p>
                      <a:pPr algn="ctr" fontAlgn="ctr"/>
                      <a:r>
                        <a:rPr lang="en-US" altLang="zh-CN"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83.02%</a:t>
                      </a:r>
                    </a:p>
                  </a:txBody>
                  <a:tcPr marL="7620" marR="7620" marT="7620" marB="0" anchor="ctr">
                    <a:solidFill>
                      <a:schemeClr val="bg1">
                        <a:lumMod val="85000"/>
                      </a:schemeClr>
                    </a:solidFill>
                  </a:tcPr>
                </a:tc>
                <a:extLst>
                  <a:ext uri="{0D108BD9-81ED-4DB2-BD59-A6C34878D82A}">
                    <a16:rowId xmlns:a16="http://schemas.microsoft.com/office/drawing/2014/main" val="149253481"/>
                  </a:ext>
                </a:extLst>
              </a:tr>
              <a:tr h="505508">
                <a:tc vMerge="1">
                  <a:txBody>
                    <a:bodyPr/>
                    <a:lstStyle/>
                    <a:p>
                      <a:endParaRPr lang="zh-CN" altLang="en-US"/>
                    </a:p>
                  </a:txBody>
                  <a:tcPr/>
                </a:tc>
                <a:tc>
                  <a:txBody>
                    <a:bodyPr/>
                    <a:lstStyle/>
                    <a:p>
                      <a:pPr algn="ctr" fontAlgn="ctr"/>
                      <a:r>
                        <a:rPr lang="en-US" altLang="zh-CN" sz="1200" b="0"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algn="ctr" fontAlgn="ctr"/>
                      <a:r>
                        <a:rPr lang="en-US" altLang="zh-CN"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r>
                        <a:rPr lang="zh-CN" altLang="en-US" sz="1200" b="1"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慧</a:t>
                      </a: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智大厦</a:t>
                      </a:r>
                    </a:p>
                  </a:txBody>
                  <a:tcPr marL="7620" marR="7620" marT="7620" marB="0" anchor="ctr">
                    <a:solidFill>
                      <a:schemeClr val="bg1">
                        <a:lumMod val="85000"/>
                      </a:schemeClr>
                    </a:solidFill>
                  </a:tcPr>
                </a:tc>
                <a:tc>
                  <a:txBody>
                    <a:bodyPr/>
                    <a:lstStyle/>
                    <a:p>
                      <a:pPr algn="ctr" fontAlgn="ct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第三季度</a:t>
                      </a:r>
                    </a:p>
                  </a:txBody>
                  <a:tcPr marL="7620" marR="7620" marT="7620" marB="0" anchor="ctr">
                    <a:solidFill>
                      <a:schemeClr val="bg1">
                        <a:lumMod val="85000"/>
                      </a:schemeClr>
                    </a:solidFill>
                  </a:tcPr>
                </a:tc>
                <a:tc>
                  <a:txBody>
                    <a:bodyPr/>
                    <a:lstStyle/>
                    <a:p>
                      <a:pPr algn="ctr" fontAlgn="ctr"/>
                      <a:r>
                        <a:rPr lang="en-US" altLang="zh-CN"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82.94%</a:t>
                      </a:r>
                    </a:p>
                  </a:txBody>
                  <a:tcPr marL="7620" marR="7620" marT="7620" marB="0" anchor="ctr">
                    <a:solidFill>
                      <a:schemeClr val="bg1">
                        <a:lumMod val="85000"/>
                      </a:schemeClr>
                    </a:solidFill>
                  </a:tcPr>
                </a:tc>
                <a:extLst>
                  <a:ext uri="{0D108BD9-81ED-4DB2-BD59-A6C34878D82A}">
                    <a16:rowId xmlns:a16="http://schemas.microsoft.com/office/drawing/2014/main" val="1042954001"/>
                  </a:ext>
                </a:extLst>
              </a:tr>
              <a:tr h="505508">
                <a:tc vMerge="1">
                  <a:txBody>
                    <a:bodyPr/>
                    <a:lstStyle/>
                    <a:p>
                      <a:endParaRPr lang="zh-CN" altLang="en-US"/>
                    </a:p>
                  </a:txBody>
                  <a:tcPr/>
                </a:tc>
                <a:tc>
                  <a:txBody>
                    <a:bodyPr/>
                    <a:lstStyle/>
                    <a:p>
                      <a:pPr algn="ctr" fontAlgn="ctr"/>
                      <a:r>
                        <a:rPr lang="en-US" altLang="zh-CN" sz="1200" b="0" u="none" strike="noStrike" kern="1200" dirty="0" smtClean="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XX</a:t>
                      </a:r>
                      <a:endParaRPr lang="zh-CN" altLang="en-US" sz="1200" b="0"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endParaRPr>
                    </a:p>
                  </a:txBody>
                  <a:tcPr marL="7620" marR="7620" marT="7620" marB="0" anchor="ctr">
                    <a:solidFill>
                      <a:schemeClr val="bg1">
                        <a:lumMod val="85000"/>
                      </a:schemeClr>
                    </a:solidFill>
                  </a:tcPr>
                </a:tc>
                <a:tc>
                  <a:txBody>
                    <a:bodyPr/>
                    <a:lstStyle/>
                    <a:p>
                      <a:pPr algn="ctr" fontAlgn="ctr"/>
                      <a:r>
                        <a:rPr lang="en-US" altLang="zh-CN" sz="1200" b="1" i="0" u="none" strike="noStrike" dirty="0" smtClean="0">
                          <a:solidFill>
                            <a:srgbClr val="000000"/>
                          </a:solidFill>
                          <a:effectLst/>
                          <a:latin typeface="黑体" panose="02010609060101010101" pitchFamily="49" charset="-122"/>
                          <a:ea typeface="黑体" panose="02010609060101010101" pitchFamily="49" charset="-122"/>
                          <a:sym typeface="黑体" panose="02010609060101010101" pitchFamily="49" charset="-122"/>
                        </a:rPr>
                        <a:t>XX</a:t>
                      </a:r>
                      <a:r>
                        <a:rPr lang="zh-CN" altLang="en-US" sz="1200" b="1" i="0" u="none" strike="noStrike" dirty="0" smtClean="0">
                          <a:solidFill>
                            <a:srgbClr val="000000"/>
                          </a:solidFill>
                          <a:effectLst/>
                          <a:latin typeface="黑体" panose="02010609060101010101" pitchFamily="49" charset="-122"/>
                          <a:ea typeface="黑体" panose="02010609060101010101" pitchFamily="49" charset="-122"/>
                          <a:sym typeface="黑体" panose="02010609060101010101" pitchFamily="49" charset="-122"/>
                        </a:rPr>
                        <a:t>首钢</a:t>
                      </a:r>
                      <a:r>
                        <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园</a:t>
                      </a:r>
                    </a:p>
                  </a:txBody>
                  <a:tcPr marL="7620" marR="7620" marT="7620"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第三季度</a:t>
                      </a:r>
                    </a:p>
                  </a:txBody>
                  <a:tcPr marL="7620" marR="7620" marT="7620" marB="0" anchor="ctr">
                    <a:solidFill>
                      <a:schemeClr val="bg1">
                        <a:lumMod val="85000"/>
                      </a:schemeClr>
                    </a:solidFill>
                  </a:tcPr>
                </a:tc>
                <a:tc>
                  <a:txBody>
                    <a:bodyPr/>
                    <a:lstStyle/>
                    <a:p>
                      <a:pPr algn="ctr" fontAlgn="ctr"/>
                      <a:r>
                        <a:rPr lang="en-US" altLang="zh-CN" sz="1200" b="1" u="none" strike="noStrike" kern="1200" dirty="0">
                          <a:solidFill>
                            <a:schemeClr val="dk1"/>
                          </a:solidFill>
                          <a:effectLst/>
                          <a:latin typeface="黑体" panose="02010609060101010101" pitchFamily="49" charset="-122"/>
                          <a:ea typeface="黑体" panose="02010609060101010101" pitchFamily="49" charset="-122"/>
                          <a:cs typeface="+mn-cs"/>
                          <a:sym typeface="黑体" panose="02010609060101010101" pitchFamily="49" charset="-122"/>
                        </a:rPr>
                        <a:t>82.89%</a:t>
                      </a:r>
                    </a:p>
                  </a:txBody>
                  <a:tcPr marL="7620" marR="7620" marT="7620" marB="0" anchor="ctr">
                    <a:solidFill>
                      <a:schemeClr val="bg1">
                        <a:lumMod val="85000"/>
                      </a:schemeClr>
                    </a:solidFill>
                  </a:tcPr>
                </a:tc>
                <a:extLst>
                  <a:ext uri="{0D108BD9-81ED-4DB2-BD59-A6C34878D82A}">
                    <a16:rowId xmlns:a16="http://schemas.microsoft.com/office/drawing/2014/main" val="2090580885"/>
                  </a:ext>
                </a:extLst>
              </a:tr>
            </a:tbl>
          </a:graphicData>
        </a:graphic>
      </p:graphicFrame>
    </p:spTree>
    <p:extLst>
      <p:ext uri="{BB962C8B-B14F-4D97-AF65-F5344CB8AC3E}">
        <p14:creationId xmlns:p14="http://schemas.microsoft.com/office/powerpoint/2010/main" val="444013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6"/>
            <a:ext cx="3139411" cy="646331"/>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二、全年度安全分项得分分析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9" name="TextBox 14">
            <a:extLst>
              <a:ext uri="{FF2B5EF4-FFF2-40B4-BE49-F238E27FC236}">
                <a16:creationId xmlns:a16="http://schemas.microsoft.com/office/drawing/2014/main" id="{76097C2A-96D4-42F5-B98F-7B9838EC1464}"/>
              </a:ext>
            </a:extLst>
          </p:cNvPr>
          <p:cNvSpPr txBox="1"/>
          <p:nvPr/>
        </p:nvSpPr>
        <p:spPr>
          <a:xfrm>
            <a:off x="553720" y="5470333"/>
            <a:ext cx="11072197" cy="830997"/>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通过</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4</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次安全飞检的结果分析</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整体成绩呈</a:t>
            </a:r>
            <a:r>
              <a:rPr lang="zh-CN" altLang="en-US" sz="1600" dirty="0">
                <a:solidFill>
                  <a:srgbClr val="C00000"/>
                </a:solidFill>
                <a:latin typeface="黑体" panose="02010609060101010101" pitchFamily="49" charset="-122"/>
                <a:ea typeface="黑体" panose="02010609060101010101" pitchFamily="49" charset="-122"/>
                <a:sym typeface="黑体" panose="02010609060101010101" pitchFamily="49" charset="-122"/>
              </a:rPr>
              <a:t>稳中有升</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的发展趋势。本全年度对安全文明要求更为严格，注重安全常态化管理，以</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促进</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安全生产。</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4" name="图表 3">
            <a:extLst>
              <a:ext uri="{FF2B5EF4-FFF2-40B4-BE49-F238E27FC236}">
                <a16:creationId xmlns:a16="http://schemas.microsoft.com/office/drawing/2014/main" id="{1ABB117C-4C46-4906-8572-40B80D1A71A5}"/>
              </a:ext>
            </a:extLst>
          </p:cNvPr>
          <p:cNvGraphicFramePr/>
          <p:nvPr>
            <p:extLst>
              <p:ext uri="{D42A27DB-BD31-4B8C-83A1-F6EECF244321}">
                <p14:modId xmlns:p14="http://schemas.microsoft.com/office/powerpoint/2010/main" val="923386068"/>
              </p:ext>
            </p:extLst>
          </p:nvPr>
        </p:nvGraphicFramePr>
        <p:xfrm>
          <a:off x="796442" y="1394242"/>
          <a:ext cx="10311897" cy="3981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4413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7"/>
            <a:ext cx="3719665"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三、安全隐患一类清单问题分析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586576820"/>
              </p:ext>
            </p:extLst>
          </p:nvPr>
        </p:nvGraphicFramePr>
        <p:xfrm>
          <a:off x="490196" y="1227699"/>
          <a:ext cx="11243095" cy="5359189"/>
        </p:xfrm>
        <a:graphic>
          <a:graphicData uri="http://schemas.openxmlformats.org/drawingml/2006/table">
            <a:tbl>
              <a:tblPr firstRow="1" bandRow="1">
                <a:tableStyleId>{5C22544A-7EE6-4342-B048-85BDC9FD1C3A}</a:tableStyleId>
              </a:tblPr>
              <a:tblGrid>
                <a:gridCol w="841944">
                  <a:extLst>
                    <a:ext uri="{9D8B030D-6E8A-4147-A177-3AD203B41FA5}">
                      <a16:colId xmlns:a16="http://schemas.microsoft.com/office/drawing/2014/main" val="20000"/>
                    </a:ext>
                  </a:extLst>
                </a:gridCol>
                <a:gridCol w="2046470">
                  <a:extLst>
                    <a:ext uri="{9D8B030D-6E8A-4147-A177-3AD203B41FA5}">
                      <a16:colId xmlns:a16="http://schemas.microsoft.com/office/drawing/2014/main" val="20001"/>
                    </a:ext>
                  </a:extLst>
                </a:gridCol>
                <a:gridCol w="2046083">
                  <a:extLst>
                    <a:ext uri="{9D8B030D-6E8A-4147-A177-3AD203B41FA5}">
                      <a16:colId xmlns:a16="http://schemas.microsoft.com/office/drawing/2014/main" val="20002"/>
                    </a:ext>
                  </a:extLst>
                </a:gridCol>
                <a:gridCol w="2218099">
                  <a:extLst>
                    <a:ext uri="{9D8B030D-6E8A-4147-A177-3AD203B41FA5}">
                      <a16:colId xmlns:a16="http://schemas.microsoft.com/office/drawing/2014/main" val="20003"/>
                    </a:ext>
                  </a:extLst>
                </a:gridCol>
                <a:gridCol w="1883121">
                  <a:extLst>
                    <a:ext uri="{9D8B030D-6E8A-4147-A177-3AD203B41FA5}">
                      <a16:colId xmlns:a16="http://schemas.microsoft.com/office/drawing/2014/main" val="20004"/>
                    </a:ext>
                  </a:extLst>
                </a:gridCol>
                <a:gridCol w="1258382">
                  <a:extLst>
                    <a:ext uri="{9D8B030D-6E8A-4147-A177-3AD203B41FA5}">
                      <a16:colId xmlns:a16="http://schemas.microsoft.com/office/drawing/2014/main" val="20005"/>
                    </a:ext>
                  </a:extLst>
                </a:gridCol>
                <a:gridCol w="948996">
                  <a:extLst>
                    <a:ext uri="{9D8B030D-6E8A-4147-A177-3AD203B41FA5}">
                      <a16:colId xmlns:a16="http://schemas.microsoft.com/office/drawing/2014/main" val="20006"/>
                    </a:ext>
                  </a:extLst>
                </a:gridCol>
              </a:tblGrid>
              <a:tr h="412247">
                <a:tc>
                  <a:txBody>
                    <a:bodyPr/>
                    <a:lstStyle/>
                    <a:p>
                      <a:endParaRPr lang="zh-CN" altLang="en-US" sz="14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安全内业</a:t>
                      </a: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现场机械</a:t>
                      </a: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脚手架</a:t>
                      </a: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沉降观测</a:t>
                      </a: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现场临设</a:t>
                      </a:r>
                    </a:p>
                  </a:txBody>
                  <a:tcPr/>
                </a:tc>
                <a:tc>
                  <a:txBody>
                    <a:bodyPr/>
                    <a:lstStyle/>
                    <a:p>
                      <a:pPr algn="ctr"/>
                      <a:r>
                        <a:rPr lang="zh-CN" altLang="en-US" sz="1400" dirty="0">
                          <a:latin typeface="黑体" panose="02010609060101010101" pitchFamily="49" charset="-122"/>
                          <a:ea typeface="黑体" panose="02010609060101010101" pitchFamily="49" charset="-122"/>
                          <a:sym typeface="黑体" panose="02010609060101010101" pitchFamily="49" charset="-122"/>
                        </a:rPr>
                        <a:t>问题合计</a:t>
                      </a:r>
                    </a:p>
                  </a:txBody>
                  <a:tcPr/>
                </a:tc>
                <a:extLst>
                  <a:ext uri="{0D108BD9-81ED-4DB2-BD59-A6C34878D82A}">
                    <a16:rowId xmlns:a16="http://schemas.microsoft.com/office/drawing/2014/main" val="10000"/>
                  </a:ext>
                </a:extLst>
              </a:tr>
              <a:tr h="1185691">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zh-CN" altLang="en-US" sz="1100" dirty="0">
                          <a:latin typeface="黑体" panose="02010609060101010101" pitchFamily="49" charset="-122"/>
                          <a:ea typeface="黑体" panose="02010609060101010101" pitchFamily="49" charset="-122"/>
                          <a:sym typeface="黑体" panose="02010609060101010101" pitchFamily="49" charset="-122"/>
                        </a:rPr>
                        <a:t>一季度</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【22</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r>
                        <a:rPr lang="en-US" altLang="zh-CN" sz="1100" dirty="0">
                          <a:latin typeface="黑体" panose="02010609060101010101" pitchFamily="49" charset="-122"/>
                          <a:ea typeface="黑体" panose="02010609060101010101" pitchFamily="49" charset="-122"/>
                          <a:sym typeface="黑体" panose="02010609060101010101" pitchFamily="49" charset="-122"/>
                        </a:rPr>
                        <a:t>】</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（安全员配置数量不足；</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证件过期未复审；</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人证不一致；</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人员不在岗等）</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r>
                        <a:rPr lang="en-US" altLang="zh-CN" sz="1100" dirty="0">
                          <a:latin typeface="黑体" panose="02010609060101010101" pitchFamily="49" charset="-122"/>
                          <a:ea typeface="黑体" panose="02010609060101010101" pitchFamily="49" charset="-122"/>
                          <a:sym typeface="黑体" panose="02010609060101010101" pitchFamily="49" charset="-122"/>
                        </a:rPr>
                        <a:t>】</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（吊篮产权资质缺失；</a:t>
                      </a:r>
                    </a:p>
                    <a:p>
                      <a:pPr algn="ct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安全生产许可证过期）</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【21</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r>
                        <a:rPr lang="en-US" altLang="zh-CN" sz="1100" dirty="0">
                          <a:latin typeface="黑体" panose="02010609060101010101" pitchFamily="49" charset="-122"/>
                          <a:ea typeface="黑体" panose="02010609060101010101" pitchFamily="49" charset="-122"/>
                          <a:sym typeface="黑体" panose="02010609060101010101" pitchFamily="49" charset="-122"/>
                        </a:rPr>
                        <a:t>】</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（外架未验收；</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无验收记录；</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外架搭设与方案不符</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【4</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r>
                        <a:rPr lang="en-US" altLang="zh-CN" sz="1100" dirty="0">
                          <a:latin typeface="黑体" panose="02010609060101010101" pitchFamily="49" charset="-122"/>
                          <a:ea typeface="黑体" panose="02010609060101010101" pitchFamily="49" charset="-122"/>
                          <a:sym typeface="黑体" panose="02010609060101010101" pitchFamily="49" charset="-122"/>
                        </a:rPr>
                        <a:t>】</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（沉降观测无方案；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无记录）</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【5</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r>
                        <a:rPr lang="en-US" altLang="zh-CN" sz="1100" dirty="0">
                          <a:latin typeface="黑体" panose="02010609060101010101" pitchFamily="49" charset="-122"/>
                          <a:ea typeface="黑体" panose="02010609060101010101" pitchFamily="49" charset="-122"/>
                          <a:sym typeface="黑体" panose="02010609060101010101" pitchFamily="49" charset="-122"/>
                        </a:rPr>
                        <a:t>】</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（无验收记录）</a:t>
                      </a:r>
                    </a:p>
                  </a:txBody>
                  <a:tcPr/>
                </a:tc>
                <a:tc>
                  <a:txBody>
                    <a:bodyPr/>
                    <a:lstStyle/>
                    <a:p>
                      <a:pPr marL="0" algn="ctr" defTabSz="914400" rtl="0" eaLnBrk="1" latinLnBrk="0" hangingPunct="1"/>
                      <a:endPar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endPar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r>
                        <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54</a:t>
                      </a: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条不合格</a:t>
                      </a:r>
                    </a:p>
                  </a:txBody>
                  <a:tcPr/>
                </a:tc>
                <a:extLst>
                  <a:ext uri="{0D108BD9-81ED-4DB2-BD59-A6C34878D82A}">
                    <a16:rowId xmlns:a16="http://schemas.microsoft.com/office/drawing/2014/main" val="10001"/>
                  </a:ext>
                </a:extLst>
              </a:tr>
              <a:tr h="1185691">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zh-CN" altLang="en-US" sz="1100" dirty="0">
                          <a:latin typeface="黑体" panose="02010609060101010101" pitchFamily="49" charset="-122"/>
                          <a:ea typeface="黑体" panose="02010609060101010101" pitchFamily="49" charset="-122"/>
                          <a:sym typeface="黑体" panose="02010609060101010101" pitchFamily="49" charset="-122"/>
                        </a:rPr>
                        <a:t>二季度</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22</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（安全员配置数量不足；证件过期未复审；人证不一致；人员不在岗等）</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（吊篮产权资质缺失；安全生产许可证过期）</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21</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（外架未验收，无验收记录；外架搭设与方案不符）</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4</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（沉降观测无方案、无记录）</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5</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（无验收记录）</a:t>
                      </a:r>
                    </a:p>
                  </a:txBody>
                  <a:tcPr/>
                </a:tc>
                <a:tc>
                  <a:txBody>
                    <a:bodyPr/>
                    <a:lstStyle/>
                    <a:p>
                      <a:pPr marL="0" algn="ctr" defTabSz="914400" rtl="0" eaLnBrk="1" latinLnBrk="0" hangingPunct="1"/>
                      <a:endPar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endPar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r>
                        <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54</a:t>
                      </a: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条不合格</a:t>
                      </a:r>
                    </a:p>
                  </a:txBody>
                  <a:tcPr/>
                </a:tc>
                <a:extLst>
                  <a:ext uri="{0D108BD9-81ED-4DB2-BD59-A6C34878D82A}">
                    <a16:rowId xmlns:a16="http://schemas.microsoft.com/office/drawing/2014/main" val="10002"/>
                  </a:ext>
                </a:extLst>
              </a:tr>
              <a:tr h="1211238">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zh-CN" altLang="en-US" sz="1100" dirty="0">
                          <a:latin typeface="黑体" panose="02010609060101010101" pitchFamily="49" charset="-122"/>
                          <a:ea typeface="黑体" panose="02010609060101010101" pitchFamily="49" charset="-122"/>
                          <a:sym typeface="黑体" panose="02010609060101010101" pitchFamily="49" charset="-122"/>
                        </a:rPr>
                        <a:t>三季度</a:t>
                      </a: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6</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（劳务安全生产许可证过期；人员不在岗等）</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1</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（塔吊联合验收资料缺失、产权单位营业执照及资质缺失，塔吊生产时间超出集团规定期限）</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a:t>
                      </a: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2</a:t>
                      </a:r>
                      <a:r>
                        <a:rPr lang="zh-CN" altLang="en-US" sz="1100" dirty="0">
                          <a:latin typeface="黑体" panose="02010609060101010101" pitchFamily="49" charset="-122"/>
                          <a:ea typeface="黑体" panose="02010609060101010101" pitchFamily="49" charset="-122"/>
                          <a:sym typeface="黑体" panose="02010609060101010101" pitchFamily="49" charset="-122"/>
                        </a:rPr>
                        <a:t>个项目不符合。</a:t>
                      </a:r>
                    </a:p>
                    <a:p>
                      <a:pPr marL="0" algn="ctr" defTabSz="914400" rtl="0" eaLnBrk="1" latinLnBrk="0" hangingPunct="1"/>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（中标单位未进场，城市公司统一无第三方沉降观测，要求总包自己进行观测，未进行观测）</a:t>
                      </a:r>
                    </a:p>
                    <a:p>
                      <a:pPr algn="ct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latin typeface="黑体" panose="02010609060101010101" pitchFamily="49" charset="-122"/>
                          <a:ea typeface="黑体" panose="02010609060101010101" pitchFamily="49" charset="-122"/>
                          <a:sym typeface="黑体" panose="02010609060101010101" pitchFamily="49" charset="-122"/>
                        </a:rPr>
                        <a:t>/</a:t>
                      </a:r>
                      <a:endParaRPr lang="zh-CN" altLang="en-US" sz="11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1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1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9</a:t>
                      </a:r>
                      <a:r>
                        <a:rPr lang="zh-CN" altLang="en-US" sz="1100" dirty="0">
                          <a:solidFill>
                            <a:srgbClr val="FF0000"/>
                          </a:solidFill>
                          <a:latin typeface="黑体" panose="02010609060101010101" pitchFamily="49" charset="-122"/>
                          <a:ea typeface="黑体" panose="02010609060101010101" pitchFamily="49" charset="-122"/>
                          <a:sym typeface="黑体" panose="02010609060101010101" pitchFamily="49" charset="-122"/>
                        </a:rPr>
                        <a:t>条不合格</a:t>
                      </a:r>
                    </a:p>
                  </a:txBody>
                  <a:tcPr/>
                </a:tc>
                <a:extLst>
                  <a:ext uri="{0D108BD9-81ED-4DB2-BD59-A6C34878D82A}">
                    <a16:rowId xmlns:a16="http://schemas.microsoft.com/office/drawing/2014/main" val="10003"/>
                  </a:ext>
                </a:extLst>
              </a:tr>
              <a:tr h="1169181">
                <a:tc>
                  <a:txBody>
                    <a:bodyPr/>
                    <a:lstStyle/>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marL="0" algn="ctr" defTabSz="914400" rtl="0" eaLnBrk="1" latinLnBrk="0" hangingPunct="1"/>
                      <a:endPar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endPar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endParaRPr>
                    </a:p>
                    <a:p>
                      <a:pPr marL="0" algn="ctr" defTabSz="914400" rtl="0" eaLnBrk="1" latinLnBrk="0" hangingPunct="1"/>
                      <a:r>
                        <a:rPr lang="zh-CN" altLang="en-US"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rPr>
                        <a:t>四季度</a:t>
                      </a:r>
                    </a:p>
                  </a:txBody>
                  <a:tcPr/>
                </a:tc>
                <a:tc>
                  <a:txBody>
                    <a:bodyPr/>
                    <a:lstStyle/>
                    <a:p>
                      <a:pPr marL="0" marR="0" lvl="0" indent="0" algn="ctr" defTabSz="914400" rtl="0" eaLnBrk="1" fontAlgn="ctr" latinLnBrk="0" hangingPunct="1">
                        <a:lnSpc>
                          <a:spcPct val="150000"/>
                        </a:lnSpc>
                        <a:spcBef>
                          <a:spcPct val="0"/>
                        </a:spcBef>
                        <a:spcAft>
                          <a:spcPct val="0"/>
                        </a:spcAft>
                        <a:buClrTx/>
                        <a:buSzTx/>
                        <a:buFontTx/>
                        <a:buNone/>
                        <a:tabLst/>
                      </a:pPr>
                      <a:endPar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endParaRPr>
                    </a:p>
                    <a:p>
                      <a:pPr marL="0" marR="0" lvl="0" indent="0" algn="ctr" defTabSz="914400" rtl="0" eaLnBrk="1" fontAlgn="ctr" latinLnBrk="0" hangingPunct="1">
                        <a:lnSpc>
                          <a:spcPct val="150000"/>
                        </a:lnSpc>
                        <a:spcBef>
                          <a:spcPct val="0"/>
                        </a:spcBef>
                        <a:spcAft>
                          <a:spcPct val="0"/>
                        </a:spcAft>
                        <a:buClrTx/>
                        <a:buSzTx/>
                        <a:buFontTx/>
                        <a:buNone/>
                        <a:tabLst/>
                      </a:pPr>
                      <a:r>
                        <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rPr>
                        <a:t>2</a:t>
                      </a:r>
                      <a:r>
                        <a:rPr lang="zh-CN" altLang="en-US"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rPr>
                        <a:t>个项目不符合。</a:t>
                      </a:r>
                    </a:p>
                    <a:p>
                      <a:pPr marL="0" marR="0" lvl="0" indent="0" algn="ctr" defTabSz="914400" rtl="0" eaLnBrk="1" fontAlgn="ctr" latinLnBrk="0" hangingPunct="1">
                        <a:lnSpc>
                          <a:spcPct val="150000"/>
                        </a:lnSpc>
                        <a:spcBef>
                          <a:spcPct val="0"/>
                        </a:spcBef>
                        <a:spcAft>
                          <a:spcPct val="0"/>
                        </a:spcAft>
                        <a:buClrTx/>
                        <a:buSzTx/>
                        <a:buFontTx/>
                        <a:buNone/>
                        <a:tabLst/>
                      </a:pP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（证件与就职企业名称不符、未持有安全员</a:t>
                      </a:r>
                      <a:r>
                        <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C</a:t>
                      </a: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证）</a:t>
                      </a:r>
                    </a:p>
                  </a:txBody>
                  <a:tcPr/>
                </a:tc>
                <a:tc>
                  <a:txBody>
                    <a:bodyPr/>
                    <a:lstStyle/>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400" dirty="0">
                          <a:latin typeface="黑体" panose="02010609060101010101" pitchFamily="49" charset="-122"/>
                          <a:ea typeface="黑体" panose="02010609060101010101" pitchFamily="49" charset="-122"/>
                          <a:sym typeface="黑体" panose="02010609060101010101" pitchFamily="49" charset="-122"/>
                        </a:rPr>
                        <a:t>/</a:t>
                      </a:r>
                    </a:p>
                  </a:txBody>
                  <a:tcPr/>
                </a:tc>
                <a:tc>
                  <a:txBody>
                    <a:bodyPr/>
                    <a:lstStyle/>
                    <a:p>
                      <a:pPr marL="0" marR="0" lvl="0" indent="0" algn="ctr" defTabSz="914400" rtl="0" eaLnBrk="1" fontAlgn="ctr" latinLnBrk="0" hangingPunct="1">
                        <a:lnSpc>
                          <a:spcPct val="150000"/>
                        </a:lnSpc>
                        <a:spcBef>
                          <a:spcPct val="0"/>
                        </a:spcBef>
                        <a:spcAft>
                          <a:spcPct val="0"/>
                        </a:spcAft>
                        <a:buClrTx/>
                        <a:buSzTx/>
                        <a:buFontTx/>
                        <a:buNone/>
                        <a:tabLst/>
                      </a:pPr>
                      <a:endPar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endParaRPr>
                    </a:p>
                    <a:p>
                      <a:pPr marL="0" marR="0" lvl="0" indent="0" algn="ctr" defTabSz="914400" rtl="0" eaLnBrk="1" fontAlgn="ctr" latinLnBrk="0" hangingPunct="1">
                        <a:lnSpc>
                          <a:spcPct val="150000"/>
                        </a:lnSpc>
                        <a:spcBef>
                          <a:spcPct val="0"/>
                        </a:spcBef>
                        <a:spcAft>
                          <a:spcPct val="0"/>
                        </a:spcAft>
                        <a:buClrTx/>
                        <a:buSzTx/>
                        <a:buFontTx/>
                        <a:buNone/>
                        <a:tabLst/>
                      </a:pPr>
                      <a:r>
                        <a:rPr lang="en-US" altLang="zh-CN"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rPr>
                        <a:t>1</a:t>
                      </a:r>
                      <a:r>
                        <a:rPr lang="zh-CN" altLang="en-US" sz="1100" kern="1200" dirty="0">
                          <a:solidFill>
                            <a:schemeClr val="dk1"/>
                          </a:solidFill>
                          <a:latin typeface="黑体" panose="02010609060101010101" pitchFamily="49" charset="-122"/>
                          <a:ea typeface="黑体" panose="02010609060101010101" pitchFamily="49" charset="-122"/>
                          <a:cs typeface="+mn-cs"/>
                          <a:sym typeface="黑体" panose="02010609060101010101" pitchFamily="49" charset="-122"/>
                        </a:rPr>
                        <a:t>个项目不符合。</a:t>
                      </a:r>
                    </a:p>
                    <a:p>
                      <a:pPr marL="0" marR="0" lvl="0" indent="0" algn="ctr" defTabSz="914400" rtl="0" eaLnBrk="1" fontAlgn="ctr" latinLnBrk="0" hangingPunct="1">
                        <a:lnSpc>
                          <a:spcPct val="150000"/>
                        </a:lnSpc>
                        <a:spcBef>
                          <a:spcPct val="0"/>
                        </a:spcBef>
                        <a:spcAft>
                          <a:spcPct val="0"/>
                        </a:spcAft>
                        <a:buClrTx/>
                        <a:buSzTx/>
                        <a:buFontTx/>
                        <a:buNone/>
                        <a:tabLst/>
                      </a:pP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（楼栋外架搭设高度至</a:t>
                      </a:r>
                      <a:r>
                        <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13m</a:t>
                      </a: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，无验收资料）</a:t>
                      </a:r>
                    </a:p>
                    <a:p>
                      <a:pPr algn="ctr"/>
                      <a:endParaRPr lang="zh-CN" altLang="en-US" sz="14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400" dirty="0">
                          <a:latin typeface="黑体" panose="02010609060101010101" pitchFamily="49" charset="-122"/>
                          <a:ea typeface="黑体" panose="02010609060101010101" pitchFamily="49" charset="-122"/>
                          <a:sym typeface="黑体" panose="02010609060101010101" pitchFamily="49" charset="-122"/>
                        </a:rPr>
                        <a:t>/</a:t>
                      </a:r>
                      <a:endParaRPr lang="zh-CN" altLang="en-US" sz="14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400" dirty="0">
                          <a:latin typeface="黑体" panose="02010609060101010101" pitchFamily="49" charset="-122"/>
                          <a:ea typeface="黑体" panose="02010609060101010101" pitchFamily="49" charset="-122"/>
                          <a:sym typeface="黑体" panose="02010609060101010101" pitchFamily="49" charset="-122"/>
                        </a:rPr>
                        <a:t>/</a:t>
                      </a:r>
                      <a:endParaRPr lang="zh-CN" altLang="en-US" sz="1400" dirty="0">
                        <a:latin typeface="黑体" panose="02010609060101010101" pitchFamily="49" charset="-122"/>
                        <a:ea typeface="黑体" panose="02010609060101010101" pitchFamily="49" charset="-122"/>
                        <a:sym typeface="黑体" panose="02010609060101010101" pitchFamily="49" charset="-122"/>
                      </a:endParaRPr>
                    </a:p>
                  </a:txBody>
                  <a:tcPr/>
                </a:tc>
                <a:tc>
                  <a:txBody>
                    <a:bodyPr/>
                    <a:lstStyle/>
                    <a:p>
                      <a:pPr algn="ctr"/>
                      <a:endPar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a:p>
                      <a:pPr algn="ctr"/>
                      <a:endPar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a:p>
                      <a:pPr algn="ctr"/>
                      <a:r>
                        <a:rPr lang="en-US" altLang="zh-CN"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3</a:t>
                      </a:r>
                      <a:r>
                        <a:rPr lang="zh-CN" altLang="en-US" sz="1100" kern="1200" dirty="0">
                          <a:solidFill>
                            <a:srgbClr val="FF0000"/>
                          </a:solidFill>
                          <a:latin typeface="黑体" panose="02010609060101010101" pitchFamily="49" charset="-122"/>
                          <a:ea typeface="黑体" panose="02010609060101010101" pitchFamily="49" charset="-122"/>
                          <a:cs typeface="+mn-cs"/>
                          <a:sym typeface="黑体" panose="02010609060101010101" pitchFamily="49" charset="-122"/>
                        </a:rPr>
                        <a:t>条不合格</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18363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7"/>
            <a:ext cx="4090857"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四、安全一类清单问题条数趋势分析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9" name="TextBox 14">
            <a:extLst>
              <a:ext uri="{FF2B5EF4-FFF2-40B4-BE49-F238E27FC236}">
                <a16:creationId xmlns:a16="http://schemas.microsoft.com/office/drawing/2014/main" id="{76097C2A-96D4-42F5-B98F-7B9838EC1464}"/>
              </a:ext>
            </a:extLst>
          </p:cNvPr>
          <p:cNvSpPr txBox="1"/>
          <p:nvPr/>
        </p:nvSpPr>
        <p:spPr>
          <a:xfrm>
            <a:off x="553720" y="5470333"/>
            <a:ext cx="11072197" cy="830997"/>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通过</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4</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次安全飞检一类清单结果分析，现场安全生产环境及资料闭合得到很大改善，</a:t>
            </a:r>
            <a:r>
              <a:rPr lang="zh-CN" altLang="en-US" sz="1600" dirty="0">
                <a:solidFill>
                  <a:srgbClr val="FF0000"/>
                </a:solidFill>
                <a:latin typeface="黑体" panose="02010609060101010101" pitchFamily="49" charset="-122"/>
                <a:ea typeface="黑体" panose="02010609060101010101" pitchFamily="49" charset="-122"/>
                <a:sym typeface="黑体" panose="02010609060101010101" pitchFamily="49" charset="-122"/>
              </a:rPr>
              <a:t>一类问题清单问题数量逐渐减少</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，安全内业资料逐渐完善，现场安全生产逐渐常态化管理，有效</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促进</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安全生产目标。</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0" name="图表 9"/>
          <p:cNvGraphicFramePr/>
          <p:nvPr>
            <p:extLst>
              <p:ext uri="{D42A27DB-BD31-4B8C-83A1-F6EECF244321}">
                <p14:modId xmlns:p14="http://schemas.microsoft.com/office/powerpoint/2010/main" val="1416793720"/>
              </p:ext>
            </p:extLst>
          </p:nvPr>
        </p:nvGraphicFramePr>
        <p:xfrm>
          <a:off x="1235295" y="1303699"/>
          <a:ext cx="8017347" cy="3784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8587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553720" y="886135"/>
            <a:ext cx="3339270"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五、一类清单共性问题分析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32" name="文本框 14">
            <a:extLst>
              <a:ext uri="{FF2B5EF4-FFF2-40B4-BE49-F238E27FC236}">
                <a16:creationId xmlns:a16="http://schemas.microsoft.com/office/drawing/2014/main" id="{01522A0C-95D9-4623-9411-43077C59DA45}"/>
              </a:ext>
            </a:extLst>
          </p:cNvPr>
          <p:cNvSpPr txBox="1">
            <a:spLocks noChangeArrowheads="1"/>
          </p:cNvSpPr>
          <p:nvPr/>
        </p:nvSpPr>
        <p:spPr bwMode="auto">
          <a:xfrm>
            <a:off x="8293000" y="1759627"/>
            <a:ext cx="3611783" cy="261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一、人证不一致</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二、使用铁丝吊运顶托现象塔吊吊物长短料混吊。</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三、卸料平台施工与方案不符。</a:t>
            </a: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四、悬挑层斜拉杆上端连接件未按照施工方案进行设置。</a:t>
            </a:r>
          </a:p>
          <a:p>
            <a:pPr algn="just">
              <a:lnSpc>
                <a:spcPct val="130000"/>
              </a:lnSpc>
            </a:pPr>
            <a:endPar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en-US" altLang="zh-CN" sz="1400" b="1" dirty="0">
                <a:latin typeface="黑体" panose="02010609060101010101" pitchFamily="49" charset="-122"/>
                <a:ea typeface="黑体" panose="02010609060101010101" pitchFamily="49" charset="-122"/>
                <a:sym typeface="黑体" panose="02010609060101010101" pitchFamily="49" charset="-122"/>
              </a:rPr>
              <a:t>      </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pic>
        <p:nvPicPr>
          <p:cNvPr id="13" name="图片 12">
            <a:extLst>
              <a:ext uri="{FF2B5EF4-FFF2-40B4-BE49-F238E27FC236}">
                <a16:creationId xmlns:a16="http://schemas.microsoft.com/office/drawing/2014/main" id="{B1FC5892-4537-41C0-B334-767C99B403A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625817" y="1255465"/>
            <a:ext cx="3337657" cy="2533845"/>
          </a:xfrm>
          <a:prstGeom prst="rect">
            <a:avLst/>
          </a:prstGeom>
        </p:spPr>
      </p:pic>
      <p:sp>
        <p:nvSpPr>
          <p:cNvPr id="15" name="object 8">
            <a:extLst>
              <a:ext uri="{FF2B5EF4-FFF2-40B4-BE49-F238E27FC236}">
                <a16:creationId xmlns:a16="http://schemas.microsoft.com/office/drawing/2014/main" id="{26CBA25D-2F3E-4435-8EEB-B36B446493F1}"/>
              </a:ext>
            </a:extLst>
          </p:cNvPr>
          <p:cNvSpPr/>
          <p:nvPr/>
        </p:nvSpPr>
        <p:spPr>
          <a:xfrm>
            <a:off x="622300" y="3966693"/>
            <a:ext cx="3341173" cy="2533844"/>
          </a:xfrm>
          <a:prstGeom prst="rect">
            <a:avLst/>
          </a:prstGeom>
          <a:blipFill>
            <a:blip r:embed="rId4" cstate="print"/>
            <a:stretch>
              <a:fillRect/>
            </a:stretch>
          </a:blipFill>
          <a:ln>
            <a:solidFill>
              <a:schemeClr val="accent1"/>
            </a:solidFill>
          </a:ln>
        </p:spPr>
        <p:txBody>
          <a:bodyPr wrap="square" lIns="0" tIns="0" rIns="0" bIns="0" rtlCol="0">
            <a:noAutofit/>
          </a:bodyPr>
          <a:lstStyle/>
          <a:p>
            <a:endParaRPr sz="2400" dirty="0">
              <a:latin typeface="黑体" panose="02010609060101010101" pitchFamily="49" charset="-122"/>
              <a:ea typeface="黑体" panose="02010609060101010101" pitchFamily="49" charset="-122"/>
              <a:sym typeface="黑体" panose="02010609060101010101" pitchFamily="49" charset="-122"/>
            </a:endParaRPr>
          </a:p>
        </p:txBody>
      </p:sp>
      <p:sp>
        <p:nvSpPr>
          <p:cNvPr id="16" name="object 11">
            <a:extLst>
              <a:ext uri="{FF2B5EF4-FFF2-40B4-BE49-F238E27FC236}">
                <a16:creationId xmlns:a16="http://schemas.microsoft.com/office/drawing/2014/main" id="{635DD7B8-C872-49D9-BB0B-2AC632F447D0}"/>
              </a:ext>
            </a:extLst>
          </p:cNvPr>
          <p:cNvSpPr/>
          <p:nvPr/>
        </p:nvSpPr>
        <p:spPr>
          <a:xfrm>
            <a:off x="4462097" y="3971143"/>
            <a:ext cx="3330181" cy="2529393"/>
          </a:xfrm>
          <a:prstGeom prst="rect">
            <a:avLst/>
          </a:prstGeom>
          <a:blipFill>
            <a:blip r:embed="rId5" cstate="print"/>
            <a:stretch>
              <a:fillRect/>
            </a:stretch>
          </a:blipFill>
          <a:ln>
            <a:solidFill>
              <a:schemeClr val="accent1"/>
            </a:solidFill>
          </a:ln>
        </p:spPr>
        <p:txBody>
          <a:bodyPr wrap="square" lIns="0" tIns="0" rIns="0" bIns="0" rtlCol="0">
            <a:noAutofit/>
          </a:bodyPr>
          <a:lstStyle/>
          <a:p>
            <a:endParaRPr sz="2400" dirty="0">
              <a:latin typeface="黑体" panose="02010609060101010101" pitchFamily="49" charset="-122"/>
              <a:ea typeface="黑体" panose="02010609060101010101" pitchFamily="49" charset="-122"/>
              <a:sym typeface="黑体" panose="02010609060101010101" pitchFamily="49" charset="-122"/>
            </a:endParaRPr>
          </a:p>
        </p:txBody>
      </p:sp>
      <p:sp>
        <p:nvSpPr>
          <p:cNvPr id="17" name="object 10">
            <a:extLst>
              <a:ext uri="{FF2B5EF4-FFF2-40B4-BE49-F238E27FC236}">
                <a16:creationId xmlns:a16="http://schemas.microsoft.com/office/drawing/2014/main" id="{2CAE1611-98F1-4FFD-8FFA-0A9D1E18F93B}"/>
              </a:ext>
            </a:extLst>
          </p:cNvPr>
          <p:cNvSpPr/>
          <p:nvPr/>
        </p:nvSpPr>
        <p:spPr>
          <a:xfrm>
            <a:off x="4462097" y="1255465"/>
            <a:ext cx="3332280" cy="2529392"/>
          </a:xfrm>
          <a:prstGeom prst="rect">
            <a:avLst/>
          </a:prstGeom>
          <a:blipFill>
            <a:blip r:embed="rId6" cstate="print"/>
            <a:stretch>
              <a:fillRect/>
            </a:stretch>
          </a:blipFill>
          <a:ln>
            <a:solidFill>
              <a:schemeClr val="accent1"/>
            </a:solidFill>
          </a:ln>
        </p:spPr>
        <p:txBody>
          <a:bodyPr wrap="square" lIns="0" tIns="0" rIns="0" bIns="0" rtlCol="0">
            <a:noAutofit/>
          </a:bodyPr>
          <a:lstStyle/>
          <a:p>
            <a:endParaRPr sz="2400" dirty="0">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1831285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hidden="1"/>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0" y="0"/>
            <a:ext cx="12192000" cy="6933618"/>
          </a:xfrm>
          <a:prstGeom prst="rect">
            <a:avLst/>
          </a:prstGeom>
        </p:spPr>
      </p:pic>
      <p:sp>
        <p:nvSpPr>
          <p:cNvPr id="6" name="PA_文本框 5"/>
          <p:cNvSpPr txBox="1"/>
          <p:nvPr>
            <p:custDataLst>
              <p:tags r:id="rId2"/>
            </p:custDataLst>
          </p:nvPr>
        </p:nvSpPr>
        <p:spPr>
          <a:xfrm>
            <a:off x="863599" y="1442720"/>
            <a:ext cx="3108960" cy="923330"/>
          </a:xfrm>
          <a:prstGeom prst="rect">
            <a:avLst/>
          </a:prstGeom>
          <a:noFill/>
        </p:spPr>
        <p:txBody>
          <a:bodyPr wrap="square" rtlCol="0">
            <a:spAutoFit/>
          </a:bodyPr>
          <a:lstStyle/>
          <a:p>
            <a:pPr algn="dist"/>
            <a:r>
              <a:rPr lang="en-US" altLang="zh-CN"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rPr>
              <a:t>CONTENT</a:t>
            </a:r>
            <a:endParaRPr lang="zh-CN" altLang="en-US"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endParaRPr>
          </a:p>
        </p:txBody>
      </p:sp>
      <p:sp>
        <p:nvSpPr>
          <p:cNvPr id="3" name="矩形 2"/>
          <p:cNvSpPr/>
          <p:nvPr/>
        </p:nvSpPr>
        <p:spPr>
          <a:xfrm>
            <a:off x="-162838" y="288099"/>
            <a:ext cx="4346531" cy="115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20" name="六边形 19"/>
          <p:cNvSpPr/>
          <p:nvPr/>
        </p:nvSpPr>
        <p:spPr>
          <a:xfrm>
            <a:off x="3508462" y="2399785"/>
            <a:ext cx="3290032" cy="2375891"/>
          </a:xfrm>
          <a:prstGeom prst="hexagon">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1" name="任意多边形 40"/>
          <p:cNvSpPr/>
          <p:nvPr/>
        </p:nvSpPr>
        <p:spPr>
          <a:xfrm rot="5400000">
            <a:off x="875805" y="1407867"/>
            <a:ext cx="2608118" cy="4359729"/>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9060101010101" pitchFamily="49" charset="-122"/>
              <a:ea typeface="黑体" panose="02010609060101010101" pitchFamily="49" charset="-122"/>
              <a:sym typeface="黑体" panose="02010609060101010101" pitchFamily="49" charset="-122"/>
            </a:endParaRPr>
          </a:p>
        </p:txBody>
      </p:sp>
      <p:sp>
        <p:nvSpPr>
          <p:cNvPr id="45" name="任意多边形 44"/>
          <p:cNvSpPr/>
          <p:nvPr/>
        </p:nvSpPr>
        <p:spPr>
          <a:xfrm rot="16200000">
            <a:off x="5287199" y="-2115022"/>
            <a:ext cx="4145807" cy="11405507"/>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noFill/>
          <a:ln w="2540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6" name="文本框 45"/>
          <p:cNvSpPr txBox="1"/>
          <p:nvPr/>
        </p:nvSpPr>
        <p:spPr>
          <a:xfrm>
            <a:off x="380045" y="2858951"/>
            <a:ext cx="2120813" cy="1323439"/>
          </a:xfrm>
          <a:prstGeom prst="rect">
            <a:avLst/>
          </a:prstGeom>
          <a:noFill/>
        </p:spPr>
        <p:txBody>
          <a:bodyPr wrap="square" rtlCol="0">
            <a:spAutoFit/>
          </a:bodyPr>
          <a:lstStyle/>
          <a:p>
            <a:r>
              <a:rPr lang="en-US" altLang="zh-CN" sz="8000" dirty="0">
                <a:solidFill>
                  <a:schemeClr val="bg1"/>
                </a:solidFill>
                <a:latin typeface="黑体" panose="02010609060101010101" pitchFamily="49" charset="-122"/>
                <a:ea typeface="黑体" panose="02010609060101010101" pitchFamily="49" charset="-122"/>
                <a:sym typeface="黑体" panose="02010609060101010101" pitchFamily="49" charset="-122"/>
              </a:rPr>
              <a:t>01</a:t>
            </a:r>
            <a:endParaRPr lang="zh-CN" altLang="en-US" sz="80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48" name="Subtitle 2"/>
          <p:cNvSpPr txBox="1">
            <a:spLocks/>
          </p:cNvSpPr>
          <p:nvPr/>
        </p:nvSpPr>
        <p:spPr bwMode="auto">
          <a:xfrm>
            <a:off x="6798494" y="2870294"/>
            <a:ext cx="3971468" cy="6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lvl="0"/>
            <a:r>
              <a:rPr lang="zh-CN" altLang="en-US" b="1" dirty="0">
                <a:solidFill>
                  <a:srgbClr val="FFC001"/>
                </a:solidFill>
                <a:latin typeface="黑体" panose="02010609060101010101" pitchFamily="49" charset="-122"/>
                <a:ea typeface="黑体" panose="02010609060101010101" pitchFamily="49" charset="-122"/>
                <a:sym typeface="黑体" panose="02010609060101010101" pitchFamily="49" charset="-122"/>
              </a:rPr>
              <a:t>过程评估</a:t>
            </a:r>
            <a:r>
              <a:rPr lang="zh-CN" altLang="en-US" sz="2400" dirty="0">
                <a:solidFill>
                  <a:srgbClr val="3A3A3A"/>
                </a:solidFill>
                <a:latin typeface="黑体" panose="02010609060101010101" pitchFamily="49" charset="-122"/>
                <a:ea typeface="黑体" panose="02010609060101010101" pitchFamily="49" charset="-122"/>
                <a:sym typeface="黑体" panose="02010609060101010101" pitchFamily="49" charset="-122"/>
              </a:rPr>
              <a:t>结果分析</a:t>
            </a:r>
          </a:p>
        </p:txBody>
      </p:sp>
      <p:cxnSp>
        <p:nvCxnSpPr>
          <p:cNvPr id="50" name="直接连接符 49"/>
          <p:cNvCxnSpPr/>
          <p:nvPr/>
        </p:nvCxnSpPr>
        <p:spPr>
          <a:xfrm>
            <a:off x="7113760" y="3594979"/>
            <a:ext cx="1729369" cy="0"/>
          </a:xfrm>
          <a:prstGeom prst="line">
            <a:avLst/>
          </a:prstGeom>
          <a:ln w="22225">
            <a:solidFill>
              <a:srgbClr val="843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8203685"/>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1000" fill="hold"/>
                                        <p:tgtEl>
                                          <p:spTgt spid="48"/>
                                        </p:tgtEl>
                                        <p:attrNameLst>
                                          <p:attrName>ppt_w</p:attrName>
                                        </p:attrNameLst>
                                      </p:cBhvr>
                                      <p:tavLst>
                                        <p:tav tm="0">
                                          <p:val>
                                            <p:fltVal val="0"/>
                                          </p:val>
                                        </p:tav>
                                        <p:tav tm="100000">
                                          <p:val>
                                            <p:strVal val="#ppt_w"/>
                                          </p:val>
                                        </p:tav>
                                      </p:tavLst>
                                    </p:anim>
                                    <p:anim calcmode="lin" valueType="num">
                                      <p:cBhvr>
                                        <p:cTn id="26" dur="1000" fill="hold"/>
                                        <p:tgtEl>
                                          <p:spTgt spid="48"/>
                                        </p:tgtEl>
                                        <p:attrNameLst>
                                          <p:attrName>ppt_h</p:attrName>
                                        </p:attrNameLst>
                                      </p:cBhvr>
                                      <p:tavLst>
                                        <p:tav tm="0">
                                          <p:val>
                                            <p:fltVal val="0"/>
                                          </p:val>
                                        </p:tav>
                                        <p:tav tm="100000">
                                          <p:val>
                                            <p:strVal val="#ppt_h"/>
                                          </p:val>
                                        </p:tav>
                                      </p:tavLst>
                                    </p:anim>
                                    <p:anim calcmode="lin" valueType="num">
                                      <p:cBhvr>
                                        <p:cTn id="27" dur="1000" fill="hold"/>
                                        <p:tgtEl>
                                          <p:spTgt spid="48"/>
                                        </p:tgtEl>
                                        <p:attrNameLst>
                                          <p:attrName>style.rotation</p:attrName>
                                        </p:attrNameLst>
                                      </p:cBhvr>
                                      <p:tavLst>
                                        <p:tav tm="0">
                                          <p:val>
                                            <p:fltVal val="90"/>
                                          </p:val>
                                        </p:tav>
                                        <p:tav tm="100000">
                                          <p:val>
                                            <p:fltVal val="0"/>
                                          </p:val>
                                        </p:tav>
                                      </p:tavLst>
                                    </p:anim>
                                    <p:animEffect transition="in" filter="fade">
                                      <p:cBhvr>
                                        <p:cTn id="28" dur="1000"/>
                                        <p:tgtEl>
                                          <p:spTgt spid="48"/>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P spid="45" grpId="0" animBg="1"/>
      <p:bldP spid="46"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全年度安全飞检</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32" name="文本框 14">
            <a:extLst>
              <a:ext uri="{FF2B5EF4-FFF2-40B4-BE49-F238E27FC236}">
                <a16:creationId xmlns:a16="http://schemas.microsoft.com/office/drawing/2014/main" id="{01522A0C-95D9-4623-9411-43077C59DA45}"/>
              </a:ext>
            </a:extLst>
          </p:cNvPr>
          <p:cNvSpPr txBox="1">
            <a:spLocks noChangeArrowheads="1"/>
          </p:cNvSpPr>
          <p:nvPr/>
        </p:nvSpPr>
        <p:spPr bwMode="auto">
          <a:xfrm>
            <a:off x="8307514" y="1759627"/>
            <a:ext cx="3611783" cy="23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一、塔吊联合验收资料缺失、产权单位营业执照及资质缺失。</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二、安全员到岗率有提升，但仍有部分项目配置不足，人员不在岗的现象。</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三、高支模方案交底与专家意见不符。</a:t>
            </a:r>
            <a:endPar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endParaRPr>
          </a:p>
          <a:p>
            <a:pPr algn="just">
              <a:lnSpc>
                <a:spcPct val="130000"/>
              </a:lnSpc>
            </a:pP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四、塔吊设备出厂日期到安装使用年限超过</a:t>
            </a:r>
            <a:r>
              <a:rPr lang="en-US" altLang="zh-CN"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5</a:t>
            </a:r>
            <a:r>
              <a:rPr lang="zh-CN" altLang="en-US" sz="1400" b="1" dirty="0">
                <a:solidFill>
                  <a:srgbClr val="C00000"/>
                </a:solidFill>
                <a:latin typeface="黑体" panose="02010609060101010101" pitchFamily="49" charset="-122"/>
                <a:ea typeface="黑体" panose="02010609060101010101" pitchFamily="49" charset="-122"/>
                <a:sym typeface="黑体" panose="02010609060101010101" pitchFamily="49" charset="-122"/>
              </a:rPr>
              <a:t>年。</a:t>
            </a:r>
          </a:p>
          <a:p>
            <a:pPr algn="just">
              <a:lnSpc>
                <a:spcPct val="130000"/>
              </a:lnSpc>
            </a:pP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pic>
        <p:nvPicPr>
          <p:cNvPr id="18" name="图片 17">
            <a:extLst>
              <a:ext uri="{FF2B5EF4-FFF2-40B4-BE49-F238E27FC236}">
                <a16:creationId xmlns:a16="http://schemas.microsoft.com/office/drawing/2014/main" id="{81D77F96-9317-4EC2-BF16-169DE54D0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525" y="1280517"/>
            <a:ext cx="3435557" cy="2569111"/>
          </a:xfrm>
          <a:prstGeom prst="rect">
            <a:avLst/>
          </a:prstGeom>
        </p:spPr>
      </p:pic>
      <p:pic>
        <p:nvPicPr>
          <p:cNvPr id="19" name="图片 18">
            <a:extLst>
              <a:ext uri="{FF2B5EF4-FFF2-40B4-BE49-F238E27FC236}">
                <a16:creationId xmlns:a16="http://schemas.microsoft.com/office/drawing/2014/main" id="{27398924-3F40-44F5-AF4C-5CC0F608F0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0306" y="1280517"/>
            <a:ext cx="3360000" cy="2520000"/>
          </a:xfrm>
          <a:prstGeom prst="rect">
            <a:avLst/>
          </a:prstGeom>
        </p:spPr>
      </p:pic>
      <p:sp>
        <p:nvSpPr>
          <p:cNvPr id="12" name="object 7"/>
          <p:cNvSpPr/>
          <p:nvPr/>
        </p:nvSpPr>
        <p:spPr>
          <a:xfrm>
            <a:off x="527525" y="3968302"/>
            <a:ext cx="3435557" cy="2651159"/>
          </a:xfrm>
          <a:prstGeom prst="rect">
            <a:avLst/>
          </a:prstGeom>
          <a:blipFill>
            <a:blip r:embed="rId5" cstate="print"/>
            <a:stretch>
              <a:fillRect/>
            </a:stretch>
          </a:blipFill>
          <a:ln>
            <a:solidFill>
              <a:schemeClr val="accent1"/>
            </a:solidFill>
          </a:ln>
        </p:spPr>
        <p:txBody>
          <a:bodyPr wrap="square" lIns="0" tIns="0" rIns="0" bIns="0" rtlCol="0">
            <a:noAutofit/>
          </a:bodyPr>
          <a:lstStyle/>
          <a:p>
            <a:endParaRPr sz="2400" dirty="0">
              <a:latin typeface="黑体" panose="02010609060101010101" pitchFamily="49" charset="-122"/>
              <a:ea typeface="黑体" panose="02010609060101010101" pitchFamily="49" charset="-122"/>
              <a:sym typeface="黑体" panose="02010609060101010101" pitchFamily="49" charset="-122"/>
            </a:endParaRPr>
          </a:p>
        </p:txBody>
      </p:sp>
      <p:sp>
        <p:nvSpPr>
          <p:cNvPr id="13" name="object 10"/>
          <p:cNvSpPr txBox="1"/>
          <p:nvPr/>
        </p:nvSpPr>
        <p:spPr>
          <a:xfrm>
            <a:off x="8517530" y="3407960"/>
            <a:ext cx="2879344" cy="248920"/>
          </a:xfrm>
          <a:prstGeom prst="rect">
            <a:avLst/>
          </a:prstGeom>
        </p:spPr>
        <p:txBody>
          <a:bodyPr vert="horz" wrap="square" lIns="0" tIns="0" rIns="0" bIns="0" rtlCol="0">
            <a:noAutofit/>
          </a:bodyPr>
          <a:lstStyle/>
          <a:p>
            <a:pPr marL="1236102" marR="16933" indent="-1220016"/>
            <a:endParaRPr sz="1600" dirty="0">
              <a:solidFill>
                <a:srgbClr val="FF0000"/>
              </a:solidFill>
              <a:latin typeface="黑体" panose="02010609060101010101" pitchFamily="49" charset="-122"/>
              <a:ea typeface="黑体" panose="02010609060101010101" pitchFamily="49" charset="-122"/>
              <a:cs typeface="Microsoft JhengHei"/>
              <a:sym typeface="黑体" panose="02010609060101010101" pitchFamily="49" charset="-122"/>
            </a:endParaRPr>
          </a:p>
        </p:txBody>
      </p:sp>
      <p:pic>
        <p:nvPicPr>
          <p:cNvPr id="14" name="图片 13">
            <a:extLst>
              <a:ext uri="{FF2B5EF4-FFF2-40B4-BE49-F238E27FC236}">
                <a16:creationId xmlns:a16="http://schemas.microsoft.com/office/drawing/2014/main" id="{6BA00885-FD36-EB48-A64F-483784B6988C}"/>
              </a:ext>
            </a:extLst>
          </p:cNvPr>
          <p:cNvPicPr/>
          <p:nvPr/>
        </p:nvPicPr>
        <p:blipFill>
          <a:blip r:embed="rId6" cstate="print">
            <a:extLst>
              <a:ext uri="{28A0092B-C50C-407E-A947-70E740481C1C}">
                <a14:useLocalDpi xmlns:a14="http://schemas.microsoft.com/office/drawing/2010/main" val="0"/>
              </a:ext>
            </a:extLst>
          </a:blip>
          <a:stretch>
            <a:fillRect/>
          </a:stretch>
        </p:blipFill>
        <p:spPr bwMode="auto">
          <a:xfrm>
            <a:off x="4560306" y="3968302"/>
            <a:ext cx="3360000" cy="2651159"/>
          </a:xfrm>
          <a:prstGeom prst="rect">
            <a:avLst/>
          </a:prstGeom>
        </p:spPr>
      </p:pic>
    </p:spTree>
    <p:extLst>
      <p:ext uri="{BB962C8B-B14F-4D97-AF65-F5344CB8AC3E}">
        <p14:creationId xmlns:p14="http://schemas.microsoft.com/office/powerpoint/2010/main" val="35249440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hidden="1"/>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0" y="0"/>
            <a:ext cx="12192000" cy="6933618"/>
          </a:xfrm>
          <a:prstGeom prst="rect">
            <a:avLst/>
          </a:prstGeom>
        </p:spPr>
      </p:pic>
      <p:sp>
        <p:nvSpPr>
          <p:cNvPr id="6" name="PA_文本框 5"/>
          <p:cNvSpPr txBox="1"/>
          <p:nvPr>
            <p:custDataLst>
              <p:tags r:id="rId2"/>
            </p:custDataLst>
          </p:nvPr>
        </p:nvSpPr>
        <p:spPr>
          <a:xfrm>
            <a:off x="863599" y="1442720"/>
            <a:ext cx="3108960" cy="923330"/>
          </a:xfrm>
          <a:prstGeom prst="rect">
            <a:avLst/>
          </a:prstGeom>
          <a:noFill/>
        </p:spPr>
        <p:txBody>
          <a:bodyPr wrap="square" rtlCol="0">
            <a:spAutoFit/>
          </a:bodyPr>
          <a:lstStyle/>
          <a:p>
            <a:pPr algn="dist"/>
            <a:r>
              <a:rPr lang="en-US" altLang="zh-CN"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rPr>
              <a:t>CONTENT</a:t>
            </a:r>
            <a:endParaRPr lang="zh-CN" altLang="en-US" sz="5400" dirty="0">
              <a:latin typeface="黑体" panose="02010609060101010101" pitchFamily="49" charset="-122"/>
              <a:ea typeface="黑体" panose="02010609060101010101" pitchFamily="49" charset="-122"/>
              <a:cs typeface="Calibri" panose="020F0502020204030204" pitchFamily="34" charset="0"/>
              <a:sym typeface="黑体" panose="02010609060101010101" pitchFamily="49" charset="-122"/>
            </a:endParaRPr>
          </a:p>
        </p:txBody>
      </p:sp>
      <p:sp>
        <p:nvSpPr>
          <p:cNvPr id="3" name="矩形 2"/>
          <p:cNvSpPr/>
          <p:nvPr/>
        </p:nvSpPr>
        <p:spPr>
          <a:xfrm>
            <a:off x="-162838" y="288099"/>
            <a:ext cx="4346531" cy="115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20" name="六边形 19"/>
          <p:cNvSpPr/>
          <p:nvPr/>
        </p:nvSpPr>
        <p:spPr>
          <a:xfrm>
            <a:off x="3508462" y="2399785"/>
            <a:ext cx="3290032" cy="2375891"/>
          </a:xfrm>
          <a:prstGeom prst="hexagon">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1" name="任意多边形 40"/>
          <p:cNvSpPr/>
          <p:nvPr/>
        </p:nvSpPr>
        <p:spPr>
          <a:xfrm rot="5400000">
            <a:off x="875805" y="1407867"/>
            <a:ext cx="2608118" cy="4359729"/>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5" name="任意多边形 44"/>
          <p:cNvSpPr/>
          <p:nvPr/>
        </p:nvSpPr>
        <p:spPr>
          <a:xfrm rot="16200000">
            <a:off x="5287199" y="-2115022"/>
            <a:ext cx="4145807" cy="11405507"/>
          </a:xfrm>
          <a:custGeom>
            <a:avLst/>
            <a:gdLst>
              <a:gd name="connsiteX0" fmla="*/ 0 w 2167003"/>
              <a:gd name="connsiteY0" fmla="*/ 5228506 h 5228506"/>
              <a:gd name="connsiteX1" fmla="*/ 0 w 2167003"/>
              <a:gd name="connsiteY1" fmla="*/ 1295333 h 5228506"/>
              <a:gd name="connsiteX2" fmla="*/ 2 w 2167003"/>
              <a:gd name="connsiteY2" fmla="*/ 1295333 h 5228506"/>
              <a:gd name="connsiteX3" fmla="*/ 1083502 w 2167003"/>
              <a:gd name="connsiteY3" fmla="*/ 0 h 5228506"/>
              <a:gd name="connsiteX4" fmla="*/ 2167003 w 2167003"/>
              <a:gd name="connsiteY4" fmla="*/ 1295333 h 5228506"/>
              <a:gd name="connsiteX5" fmla="*/ 2167003 w 2167003"/>
              <a:gd name="connsiteY5" fmla="*/ 1295333 h 5228506"/>
              <a:gd name="connsiteX6" fmla="*/ 2167003 w 2167003"/>
              <a:gd name="connsiteY6" fmla="*/ 5228506 h 522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003" h="5228506">
                <a:moveTo>
                  <a:pt x="0" y="5228506"/>
                </a:moveTo>
                <a:lnTo>
                  <a:pt x="0" y="1295333"/>
                </a:lnTo>
                <a:lnTo>
                  <a:pt x="2" y="1295333"/>
                </a:lnTo>
                <a:lnTo>
                  <a:pt x="1083502" y="0"/>
                </a:lnTo>
                <a:lnTo>
                  <a:pt x="2167003" y="1295333"/>
                </a:lnTo>
                <a:lnTo>
                  <a:pt x="2167003" y="1295333"/>
                </a:lnTo>
                <a:lnTo>
                  <a:pt x="2167003" y="5228506"/>
                </a:lnTo>
                <a:close/>
              </a:path>
            </a:pathLst>
          </a:custGeom>
          <a:noFill/>
          <a:ln w="2540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
        <p:nvSpPr>
          <p:cNvPr id="46" name="文本框 45"/>
          <p:cNvSpPr txBox="1"/>
          <p:nvPr/>
        </p:nvSpPr>
        <p:spPr>
          <a:xfrm>
            <a:off x="462092" y="2858951"/>
            <a:ext cx="2120813" cy="1323439"/>
          </a:xfrm>
          <a:prstGeom prst="rect">
            <a:avLst/>
          </a:prstGeom>
          <a:noFill/>
        </p:spPr>
        <p:txBody>
          <a:bodyPr wrap="square" rtlCol="0">
            <a:spAutoFit/>
          </a:bodyPr>
          <a:lstStyle/>
          <a:p>
            <a:r>
              <a:rPr lang="en-US" altLang="zh-CN" sz="8000" dirty="0">
                <a:solidFill>
                  <a:schemeClr val="bg1"/>
                </a:solidFill>
                <a:latin typeface="黑体" panose="02010609060101010101" pitchFamily="49" charset="-122"/>
                <a:ea typeface="黑体" panose="02010609060101010101" pitchFamily="49" charset="-122"/>
                <a:sym typeface="黑体" panose="02010609060101010101" pitchFamily="49" charset="-122"/>
              </a:rPr>
              <a:t>04</a:t>
            </a:r>
            <a:endParaRPr lang="zh-CN" altLang="en-US" sz="13800" dirty="0">
              <a:solidFill>
                <a:schemeClr val="bg1"/>
              </a:solidFill>
              <a:latin typeface="黑体" panose="02010609060101010101" pitchFamily="49" charset="-122"/>
              <a:ea typeface="黑体" panose="02010609060101010101" pitchFamily="49" charset="-122"/>
              <a:sym typeface="黑体" panose="02010609060101010101" pitchFamily="49" charset="-122"/>
            </a:endParaRPr>
          </a:p>
        </p:txBody>
      </p:sp>
      <p:sp>
        <p:nvSpPr>
          <p:cNvPr id="48" name="Subtitle 2"/>
          <p:cNvSpPr txBox="1">
            <a:spLocks/>
          </p:cNvSpPr>
          <p:nvPr/>
        </p:nvSpPr>
        <p:spPr bwMode="auto">
          <a:xfrm>
            <a:off x="6825027" y="2881818"/>
            <a:ext cx="3971468" cy="6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lvl="0"/>
            <a:r>
              <a:rPr lang="zh-CN" altLang="en-US" b="1" dirty="0">
                <a:solidFill>
                  <a:srgbClr val="FFC001"/>
                </a:solidFill>
                <a:latin typeface="黑体" panose="02010609060101010101" pitchFamily="49" charset="-122"/>
                <a:ea typeface="黑体" panose="02010609060101010101" pitchFamily="49" charset="-122"/>
                <a:sym typeface="黑体" panose="02010609060101010101" pitchFamily="49" charset="-122"/>
              </a:rPr>
              <a:t>防渗漏试验</a:t>
            </a:r>
            <a:r>
              <a:rPr lang="zh-CN" altLang="en-US" sz="2400" dirty="0">
                <a:solidFill>
                  <a:srgbClr val="3A3A3A"/>
                </a:solidFill>
                <a:latin typeface="黑体" panose="02010609060101010101" pitchFamily="49" charset="-122"/>
                <a:ea typeface="黑体" panose="02010609060101010101" pitchFamily="49" charset="-122"/>
                <a:sym typeface="黑体" panose="02010609060101010101" pitchFamily="49" charset="-122"/>
              </a:rPr>
              <a:t>结果分析</a:t>
            </a:r>
          </a:p>
        </p:txBody>
      </p:sp>
      <p:cxnSp>
        <p:nvCxnSpPr>
          <p:cNvPr id="50" name="直接连接符 49"/>
          <p:cNvCxnSpPr/>
          <p:nvPr/>
        </p:nvCxnSpPr>
        <p:spPr>
          <a:xfrm>
            <a:off x="7077270" y="3618005"/>
            <a:ext cx="1729369" cy="0"/>
          </a:xfrm>
          <a:prstGeom prst="line">
            <a:avLst/>
          </a:prstGeom>
          <a:ln w="22225">
            <a:solidFill>
              <a:srgbClr val="843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34945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1000" fill="hold"/>
                                        <p:tgtEl>
                                          <p:spTgt spid="48"/>
                                        </p:tgtEl>
                                        <p:attrNameLst>
                                          <p:attrName>ppt_w</p:attrName>
                                        </p:attrNameLst>
                                      </p:cBhvr>
                                      <p:tavLst>
                                        <p:tav tm="0">
                                          <p:val>
                                            <p:fltVal val="0"/>
                                          </p:val>
                                        </p:tav>
                                        <p:tav tm="100000">
                                          <p:val>
                                            <p:strVal val="#ppt_w"/>
                                          </p:val>
                                        </p:tav>
                                      </p:tavLst>
                                    </p:anim>
                                    <p:anim calcmode="lin" valueType="num">
                                      <p:cBhvr>
                                        <p:cTn id="26" dur="1000" fill="hold"/>
                                        <p:tgtEl>
                                          <p:spTgt spid="48"/>
                                        </p:tgtEl>
                                        <p:attrNameLst>
                                          <p:attrName>ppt_h</p:attrName>
                                        </p:attrNameLst>
                                      </p:cBhvr>
                                      <p:tavLst>
                                        <p:tav tm="0">
                                          <p:val>
                                            <p:fltVal val="0"/>
                                          </p:val>
                                        </p:tav>
                                        <p:tav tm="100000">
                                          <p:val>
                                            <p:strVal val="#ppt_h"/>
                                          </p:val>
                                        </p:tav>
                                      </p:tavLst>
                                    </p:anim>
                                    <p:anim calcmode="lin" valueType="num">
                                      <p:cBhvr>
                                        <p:cTn id="27" dur="1000" fill="hold"/>
                                        <p:tgtEl>
                                          <p:spTgt spid="48"/>
                                        </p:tgtEl>
                                        <p:attrNameLst>
                                          <p:attrName>style.rotation</p:attrName>
                                        </p:attrNameLst>
                                      </p:cBhvr>
                                      <p:tavLst>
                                        <p:tav tm="0">
                                          <p:val>
                                            <p:fltVal val="90"/>
                                          </p:val>
                                        </p:tav>
                                        <p:tav tm="100000">
                                          <p:val>
                                            <p:fltVal val="0"/>
                                          </p:val>
                                        </p:tav>
                                      </p:tavLst>
                                    </p:anim>
                                    <p:animEffect transition="in" filter="fade">
                                      <p:cBhvr>
                                        <p:cTn id="28" dur="1000"/>
                                        <p:tgtEl>
                                          <p:spTgt spid="48"/>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1" grpId="0" animBg="1"/>
      <p:bldP spid="45" grpId="0" animBg="1"/>
      <p:bldP spid="46" grpId="0"/>
      <p:bldP spid="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
          <p:cNvSpPr txBox="1">
            <a:spLocks noChangeArrowheads="1"/>
          </p:cNvSpPr>
          <p:nvPr/>
        </p:nvSpPr>
        <p:spPr bwMode="auto">
          <a:xfrm>
            <a:off x="768350" y="1312148"/>
            <a:ext cx="11205565" cy="121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707" dirty="0">
                <a:latin typeface="黑体" panose="02010609060101010101" pitchFamily="49" charset="-122"/>
                <a:ea typeface="黑体" panose="02010609060101010101" pitchFamily="49" charset="-122"/>
                <a:sym typeface="黑体" panose="02010609060101010101" pitchFamily="49" charset="-122"/>
              </a:rPr>
              <a:t>    全年外窗淋水渗漏标段数为</a:t>
            </a:r>
            <a:r>
              <a:rPr lang="en-US" altLang="zh-CN" sz="1707" b="1" dirty="0">
                <a:solidFill>
                  <a:srgbClr val="FF0000"/>
                </a:solidFill>
                <a:latin typeface="黑体" panose="02010609060101010101" pitchFamily="49" charset="-122"/>
                <a:ea typeface="黑体" panose="02010609060101010101" pitchFamily="49" charset="-122"/>
                <a:sym typeface="黑体" panose="02010609060101010101" pitchFamily="49" charset="-122"/>
              </a:rPr>
              <a:t>25</a:t>
            </a:r>
            <a:r>
              <a:rPr lang="zh-CN" altLang="en-US" sz="1707" dirty="0">
                <a:latin typeface="黑体" panose="02010609060101010101" pitchFamily="49" charset="-122"/>
                <a:ea typeface="黑体" panose="02010609060101010101" pitchFamily="49" charset="-122"/>
                <a:sym typeface="黑体" panose="02010609060101010101" pitchFamily="49" charset="-122"/>
              </a:rPr>
              <a:t>个，其中一季度无外窗淋水项目，全年外窗渗漏情况呈</a:t>
            </a:r>
            <a:r>
              <a:rPr lang="zh-CN" altLang="en-US" sz="1707" dirty="0">
                <a:solidFill>
                  <a:srgbClr val="FF0000"/>
                </a:solidFill>
                <a:latin typeface="黑体" panose="02010609060101010101" pitchFamily="49" charset="-122"/>
                <a:ea typeface="黑体" panose="02010609060101010101" pitchFamily="49" charset="-122"/>
                <a:sym typeface="黑体" panose="02010609060101010101" pitchFamily="49" charset="-122"/>
              </a:rPr>
              <a:t>下降趋势，</a:t>
            </a:r>
            <a:r>
              <a:rPr lang="zh-CN" altLang="en-US" sz="1707" dirty="0">
                <a:latin typeface="黑体" panose="02010609060101010101" pitchFamily="49" charset="-122"/>
                <a:ea typeface="黑体" panose="02010609060101010101" pitchFamily="49" charset="-122"/>
                <a:sym typeface="黑体" panose="02010609060101010101" pitchFamily="49" charset="-122"/>
              </a:rPr>
              <a:t>后期仍需关注重视窗框固定塞缝质量，加强过程排查及问题处理结果反馈，施工完成后加强外窗淋水渗漏检查，降低后期交付风险及客户投诉风险</a:t>
            </a:r>
            <a:r>
              <a:rPr lang="zh-CN" altLang="en-US" sz="1327" dirty="0">
                <a:latin typeface="黑体" panose="02010609060101010101" pitchFamily="49" charset="-122"/>
                <a:ea typeface="黑体" panose="02010609060101010101" pitchFamily="49" charset="-122"/>
                <a:sym typeface="黑体" panose="02010609060101010101" pitchFamily="49" charset="-122"/>
              </a:rPr>
              <a:t>。</a:t>
            </a:r>
            <a:endParaRPr lang="en-US" altLang="zh-CN" sz="1327" b="1"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矩形 6">
            <a:extLst>
              <a:ext uri="{FF2B5EF4-FFF2-40B4-BE49-F238E27FC236}">
                <a16:creationId xmlns:a16="http://schemas.microsoft.com/office/drawing/2014/main" id="{DDDBA151-40DD-4BE0-8304-9B0987F4DF2C}"/>
              </a:ext>
            </a:extLst>
          </p:cNvPr>
          <p:cNvSpPr/>
          <p:nvPr/>
        </p:nvSpPr>
        <p:spPr>
          <a:xfrm>
            <a:off x="986435" y="6152768"/>
            <a:ext cx="2709352" cy="3386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96" dirty="0">
                <a:solidFill>
                  <a:schemeClr val="tx1"/>
                </a:solidFill>
                <a:latin typeface="黑体" panose="02010609060101010101" pitchFamily="49" charset="-122"/>
                <a:ea typeface="黑体" panose="02010609060101010101" pitchFamily="49" charset="-122"/>
                <a:sym typeface="黑体" panose="02010609060101010101" pitchFamily="49" charset="-122"/>
              </a:rPr>
              <a:t>注：此数据未包含未参与外窗淋水项目</a:t>
            </a:r>
          </a:p>
        </p:txBody>
      </p:sp>
      <p:graphicFrame>
        <p:nvGraphicFramePr>
          <p:cNvPr id="11" name="图表 10"/>
          <p:cNvGraphicFramePr/>
          <p:nvPr>
            <p:extLst>
              <p:ext uri="{D42A27DB-BD31-4B8C-83A1-F6EECF244321}">
                <p14:modId xmlns:p14="http://schemas.microsoft.com/office/powerpoint/2010/main" val="2209425217"/>
              </p:ext>
            </p:extLst>
          </p:nvPr>
        </p:nvGraphicFramePr>
        <p:xfrm>
          <a:off x="2059162" y="2489702"/>
          <a:ext cx="8128000" cy="3523588"/>
        </p:xfrm>
        <a:graphic>
          <a:graphicData uri="http://schemas.openxmlformats.org/drawingml/2006/chart">
            <c:chart xmlns:c="http://schemas.openxmlformats.org/drawingml/2006/chart" xmlns:r="http://schemas.openxmlformats.org/officeDocument/2006/relationships" r:id="rId2"/>
          </a:graphicData>
        </a:graphic>
      </p:graphicFrame>
      <p:sp>
        <p:nvSpPr>
          <p:cNvPr id="12"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3" name="文本框 12">
            <a:extLst>
              <a:ext uri="{FF2B5EF4-FFF2-40B4-BE49-F238E27FC236}">
                <a16:creationId xmlns:a16="http://schemas.microsoft.com/office/drawing/2014/main" id="{23C28687-7EB3-4F72-ADBD-6BD90F4133CF}"/>
              </a:ext>
            </a:extLst>
          </p:cNvPr>
          <p:cNvSpPr txBox="1"/>
          <p:nvPr/>
        </p:nvSpPr>
        <p:spPr>
          <a:xfrm>
            <a:off x="971548" y="282327"/>
            <a:ext cx="5764230"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全年度防渗漏试验分析</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3" name="文本框 2"/>
          <p:cNvSpPr txBox="1"/>
          <p:nvPr/>
        </p:nvSpPr>
        <p:spPr>
          <a:xfrm>
            <a:off x="768350" y="883389"/>
            <a:ext cx="4654676"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sym typeface="黑体" panose="02010609060101010101" pitchFamily="49" charset="-122"/>
              </a:rPr>
              <a:t>一、外窗淋水实验</a:t>
            </a:r>
          </a:p>
        </p:txBody>
      </p:sp>
    </p:spTree>
    <p:extLst>
      <p:ext uri="{BB962C8B-B14F-4D97-AF65-F5344CB8AC3E}">
        <p14:creationId xmlns:p14="http://schemas.microsoft.com/office/powerpoint/2010/main" val="420978421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3455640422"/>
              </p:ext>
            </p:extLst>
          </p:nvPr>
        </p:nvGraphicFramePr>
        <p:xfrm>
          <a:off x="406360" y="2480727"/>
          <a:ext cx="4201854" cy="3860827"/>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5"/>
          <p:cNvSpPr txBox="1">
            <a:spLocks noChangeArrowheads="1"/>
          </p:cNvSpPr>
          <p:nvPr/>
        </p:nvSpPr>
        <p:spPr bwMode="auto">
          <a:xfrm>
            <a:off x="986435" y="1235375"/>
            <a:ext cx="1120556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pPr>
            <a:r>
              <a:rPr lang="zh-CN" altLang="en-US" sz="1327" dirty="0">
                <a:latin typeface="黑体" panose="02010609060101010101" pitchFamily="49" charset="-122"/>
                <a:ea typeface="黑体" panose="02010609060101010101" pitchFamily="49" charset="-122"/>
                <a:sym typeface="黑体" panose="02010609060101010101" pitchFamily="49" charset="-122"/>
              </a:rPr>
              <a:t>     </a:t>
            </a:r>
            <a:r>
              <a:rPr lang="zh-CN" altLang="en-US" sz="1400" dirty="0">
                <a:latin typeface="黑体" panose="02010609060101010101" pitchFamily="49" charset="-122"/>
                <a:ea typeface="黑体" panose="02010609060101010101" pitchFamily="49" charset="-122"/>
                <a:sym typeface="黑体" panose="02010609060101010101" pitchFamily="49" charset="-122"/>
              </a:rPr>
              <a:t>全年存在渗漏标段数为</a:t>
            </a:r>
            <a:r>
              <a:rPr lang="en-US" altLang="zh-CN" sz="1800" b="1" dirty="0">
                <a:solidFill>
                  <a:srgbClr val="FF0000"/>
                </a:solidFill>
                <a:latin typeface="黑体" panose="02010609060101010101" pitchFamily="49" charset="-122"/>
                <a:ea typeface="黑体" panose="02010609060101010101" pitchFamily="49" charset="-122"/>
                <a:sym typeface="黑体" panose="02010609060101010101" pitchFamily="49" charset="-122"/>
              </a:rPr>
              <a:t>194</a:t>
            </a:r>
            <a:r>
              <a:rPr lang="zh-CN" altLang="en-US" sz="1400" dirty="0">
                <a:latin typeface="黑体" panose="02010609060101010101" pitchFamily="49" charset="-122"/>
                <a:ea typeface="黑体" panose="02010609060101010101" pitchFamily="49" charset="-122"/>
                <a:sym typeface="黑体" panose="02010609060101010101" pitchFamily="49" charset="-122"/>
              </a:rPr>
              <a:t>个，其中</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一季度</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区域</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未参与评估</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区域</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大部分区域参评标段无参与闭水试验</a:t>
            </a:r>
            <a:r>
              <a:rPr lang="zh-CN" altLang="en-US" sz="1400" dirty="0">
                <a:latin typeface="黑体" panose="02010609060101010101" pitchFamily="49" charset="-122"/>
                <a:ea typeface="黑体" panose="02010609060101010101" pitchFamily="49" charset="-122"/>
                <a:sym typeface="黑体" panose="02010609060101010101" pitchFamily="49" charset="-122"/>
              </a:rPr>
              <a:t>，三季度渗漏标段情况居多</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主要原因为要求闭水高度超出反坎</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2CM</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，反坎根部渗漏明显增加</a:t>
            </a:r>
            <a:r>
              <a:rPr lang="zh-CN" altLang="en-US" sz="1400" dirty="0">
                <a:latin typeface="黑体" panose="02010609060101010101" pitchFamily="49" charset="-122"/>
                <a:ea typeface="黑体" panose="02010609060101010101" pitchFamily="49" charset="-122"/>
                <a:sym typeface="黑体" panose="02010609060101010101" pitchFamily="49" charset="-122"/>
              </a:rPr>
              <a:t>，总体来说，全年</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闭水实验结果良好，有下降趋势</a:t>
            </a:r>
            <a:r>
              <a:rPr lang="zh-CN" altLang="en-US" sz="1400" dirty="0">
                <a:latin typeface="黑体" panose="02010609060101010101" pitchFamily="49" charset="-122"/>
                <a:ea typeface="黑体" panose="02010609060101010101" pitchFamily="49" charset="-122"/>
                <a:sym typeface="黑体" panose="02010609060101010101" pitchFamily="49" charset="-122"/>
              </a:rPr>
              <a:t>，后期加强反坎根部及侧边凿毛，优化支模体系，降低反坎渗漏风险，对于结构板渗漏，前期施工应及时优化施工方案及养护措施，降低后期渗漏风险，提升后期交付质量，避免引起客户投诉。</a:t>
            </a:r>
            <a:endParaRPr lang="en-US" altLang="zh-CN" sz="1400" dirty="0">
              <a:latin typeface="黑体" panose="02010609060101010101" pitchFamily="49" charset="-122"/>
              <a:ea typeface="黑体" panose="02010609060101010101" pitchFamily="49" charset="-122"/>
              <a:sym typeface="黑体" panose="02010609060101010101" pitchFamily="49" charset="-122"/>
            </a:endParaRPr>
          </a:p>
        </p:txBody>
      </p:sp>
      <p:sp>
        <p:nvSpPr>
          <p:cNvPr id="14" name="TextBox 15">
            <a:extLst>
              <a:ext uri="{FF2B5EF4-FFF2-40B4-BE49-F238E27FC236}">
                <a16:creationId xmlns:a16="http://schemas.microsoft.com/office/drawing/2014/main" id="{F5E8CD7B-0873-4F87-ABE0-16A26F59D9C6}"/>
              </a:ext>
            </a:extLst>
          </p:cNvPr>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pPr algn="ctr" eaLnBrk="1" hangingPunct="1">
                <a:defRPr/>
              </a:pPr>
              <a:t>33</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sp>
        <p:nvSpPr>
          <p:cNvPr id="15" name="矩形 14">
            <a:extLst>
              <a:ext uri="{FF2B5EF4-FFF2-40B4-BE49-F238E27FC236}">
                <a16:creationId xmlns:a16="http://schemas.microsoft.com/office/drawing/2014/main" id="{DDDBA151-40DD-4BE0-8304-9B0987F4DF2C}"/>
              </a:ext>
            </a:extLst>
          </p:cNvPr>
          <p:cNvSpPr/>
          <p:nvPr/>
        </p:nvSpPr>
        <p:spPr>
          <a:xfrm>
            <a:off x="975432" y="6291940"/>
            <a:ext cx="2184776" cy="345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96" dirty="0">
                <a:solidFill>
                  <a:schemeClr val="tx1"/>
                </a:solidFill>
                <a:latin typeface="黑体" panose="02010609060101010101" pitchFamily="49" charset="-122"/>
                <a:ea typeface="黑体" panose="02010609060101010101" pitchFamily="49" charset="-122"/>
                <a:sym typeface="黑体" panose="02010609060101010101" pitchFamily="49" charset="-122"/>
              </a:rPr>
              <a:t>注：此数据未包含未参与闭水项目</a:t>
            </a:r>
          </a:p>
        </p:txBody>
      </p:sp>
      <p:graphicFrame>
        <p:nvGraphicFramePr>
          <p:cNvPr id="17" name="图表 16"/>
          <p:cNvGraphicFramePr/>
          <p:nvPr>
            <p:extLst>
              <p:ext uri="{D42A27DB-BD31-4B8C-83A1-F6EECF244321}">
                <p14:modId xmlns:p14="http://schemas.microsoft.com/office/powerpoint/2010/main" val="3281001088"/>
              </p:ext>
            </p:extLst>
          </p:nvPr>
        </p:nvGraphicFramePr>
        <p:xfrm>
          <a:off x="4809059" y="2751662"/>
          <a:ext cx="6028308" cy="3251223"/>
        </p:xfrm>
        <a:graphic>
          <a:graphicData uri="http://schemas.openxmlformats.org/drawingml/2006/chart">
            <c:chart xmlns:c="http://schemas.openxmlformats.org/drawingml/2006/chart" xmlns:r="http://schemas.openxmlformats.org/officeDocument/2006/relationships" r:id="rId5"/>
          </a:graphicData>
        </a:graphic>
      </p:graphicFrame>
      <p:sp>
        <p:nvSpPr>
          <p:cNvPr id="18" name="KSO_Shape">
            <a:extLst>
              <a:ext uri="{FF2B5EF4-FFF2-40B4-BE49-F238E27FC236}">
                <a16:creationId xmlns:a16="http://schemas.microsoft.com/office/drawing/2014/main" id="{38A06748-ECAB-4892-ADD0-E4969C0D5F41}"/>
              </a:ext>
            </a:extLst>
          </p:cNvPr>
          <p:cNvSpPr/>
          <p:nvPr/>
        </p:nvSpPr>
        <p:spPr>
          <a:xfrm>
            <a:off x="338029" y="344022"/>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9" name="文本框 18">
            <a:extLst>
              <a:ext uri="{FF2B5EF4-FFF2-40B4-BE49-F238E27FC236}">
                <a16:creationId xmlns:a16="http://schemas.microsoft.com/office/drawing/2014/main" id="{23C28687-7EB3-4F72-ADBD-6BD90F4133CF}"/>
              </a:ext>
            </a:extLst>
          </p:cNvPr>
          <p:cNvSpPr txBox="1"/>
          <p:nvPr/>
        </p:nvSpPr>
        <p:spPr>
          <a:xfrm>
            <a:off x="971548" y="282327"/>
            <a:ext cx="6306330"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全年度防渗漏试验分析</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2" name="文本框 1"/>
          <p:cNvSpPr txBox="1"/>
          <p:nvPr/>
        </p:nvSpPr>
        <p:spPr>
          <a:xfrm>
            <a:off x="1111980" y="869133"/>
            <a:ext cx="5153018" cy="36624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sym typeface="黑体" panose="02010609060101010101" pitchFamily="49" charset="-122"/>
              </a:rPr>
              <a:t>二、闭水实验</a:t>
            </a:r>
          </a:p>
        </p:txBody>
      </p:sp>
    </p:spTree>
    <p:custDataLst>
      <p:tags r:id="rId1"/>
    </p:custDataLst>
    <p:extLst>
      <p:ext uri="{BB962C8B-B14F-4D97-AF65-F5344CB8AC3E}">
        <p14:creationId xmlns:p14="http://schemas.microsoft.com/office/powerpoint/2010/main" val="41503815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5">
            <a:extLst>
              <a:ext uri="{FF2B5EF4-FFF2-40B4-BE49-F238E27FC236}">
                <a16:creationId xmlns:a16="http://schemas.microsoft.com/office/drawing/2014/main" id="{728E354E-C7EC-0B47-B505-82FCA1D70084}"/>
              </a:ext>
            </a:extLst>
          </p:cNvPr>
          <p:cNvSpPr>
            <a:spLocks noChangeArrowheads="1"/>
          </p:cNvSpPr>
          <p:nvPr/>
        </p:nvSpPr>
        <p:spPr bwMode="auto">
          <a:xfrm>
            <a:off x="6887726" y="3557195"/>
            <a:ext cx="255881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阳台顶板存在渗漏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4" name="矩形 5">
            <a:extLst>
              <a:ext uri="{FF2B5EF4-FFF2-40B4-BE49-F238E27FC236}">
                <a16:creationId xmlns:a16="http://schemas.microsoft.com/office/drawing/2014/main" id="{B2D82277-4800-5C4F-94DF-BE1025A0B19E}"/>
              </a:ext>
            </a:extLst>
          </p:cNvPr>
          <p:cNvSpPr>
            <a:spLocks noChangeArrowheads="1"/>
          </p:cNvSpPr>
          <p:nvPr/>
        </p:nvSpPr>
        <p:spPr bwMode="auto">
          <a:xfrm>
            <a:off x="1684701" y="3541848"/>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卫生间反坎出现渗漏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19" name="矩形 5">
            <a:extLst>
              <a:ext uri="{FF2B5EF4-FFF2-40B4-BE49-F238E27FC236}">
                <a16:creationId xmlns:a16="http://schemas.microsoft.com/office/drawing/2014/main" id="{B977B380-3D83-734B-A13C-7042EE942EAA}"/>
              </a:ext>
            </a:extLst>
          </p:cNvPr>
          <p:cNvSpPr>
            <a:spLocks noChangeArrowheads="1"/>
          </p:cNvSpPr>
          <p:nvPr/>
        </p:nvSpPr>
        <p:spPr bwMode="auto">
          <a:xfrm>
            <a:off x="7063653" y="6282856"/>
            <a:ext cx="255881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卫生间吊洞位置存在渗漏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0" name="矩形 5">
            <a:extLst>
              <a:ext uri="{FF2B5EF4-FFF2-40B4-BE49-F238E27FC236}">
                <a16:creationId xmlns:a16="http://schemas.microsoft.com/office/drawing/2014/main" id="{8FA6FEFD-6002-E14C-A4C2-7591363B61ED}"/>
              </a:ext>
            </a:extLst>
          </p:cNvPr>
          <p:cNvSpPr>
            <a:spLocks noChangeArrowheads="1"/>
          </p:cNvSpPr>
          <p:nvPr/>
        </p:nvSpPr>
        <p:spPr bwMode="auto">
          <a:xfrm>
            <a:off x="1684701" y="6224134"/>
            <a:ext cx="255881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8" name="TextBox 15">
            <a:extLst>
              <a:ext uri="{FF2B5EF4-FFF2-40B4-BE49-F238E27FC236}">
                <a16:creationId xmlns:a16="http://schemas.microsoft.com/office/drawing/2014/main" id="{643539C9-3040-4492-87AC-94BE0865A245}"/>
              </a:ext>
            </a:extLst>
          </p:cNvPr>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pPr algn="ctr" eaLnBrk="1" hangingPunct="1">
                <a:defRPr/>
              </a:pPr>
              <a:t>34</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pic>
        <p:nvPicPr>
          <p:cNvPr id="4" name="图片 3">
            <a:extLst>
              <a:ext uri="{FF2B5EF4-FFF2-40B4-BE49-F238E27FC236}">
                <a16:creationId xmlns:a16="http://schemas.microsoft.com/office/drawing/2014/main" id="{6D5D374D-93FC-4CAD-BDD6-2D13E2B6F99B}"/>
              </a:ext>
            </a:extLst>
          </p:cNvPr>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1175083" y="1231800"/>
            <a:ext cx="3481200" cy="2350800"/>
          </a:xfrm>
          <a:prstGeom prst="rect">
            <a:avLst/>
          </a:prstGeom>
        </p:spPr>
      </p:pic>
      <p:pic>
        <p:nvPicPr>
          <p:cNvPr id="9" name="图片 8">
            <a:extLst>
              <a:ext uri="{FF2B5EF4-FFF2-40B4-BE49-F238E27FC236}">
                <a16:creationId xmlns:a16="http://schemas.microsoft.com/office/drawing/2014/main" id="{934AC4B9-42D5-4A56-9DA1-9D2FBC30DE34}"/>
              </a:ext>
            </a:extLst>
          </p:cNvPr>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6406496" y="1231799"/>
            <a:ext cx="3481200" cy="2350800"/>
          </a:xfrm>
          <a:prstGeom prst="rect">
            <a:avLst/>
          </a:prstGeom>
        </p:spPr>
      </p:pic>
      <p:pic>
        <p:nvPicPr>
          <p:cNvPr id="30" name="图片 29" descr="IMG_2773">
            <a:extLst>
              <a:ext uri="{FF2B5EF4-FFF2-40B4-BE49-F238E27FC236}">
                <a16:creationId xmlns:a16="http://schemas.microsoft.com/office/drawing/2014/main" id="{B5B1C662-79F3-4A1B-9156-FDFE186E041D}"/>
              </a:ext>
            </a:extLst>
          </p:cNvPr>
          <p:cNvPicPr preferRelativeResize="0"/>
          <p:nvPr/>
        </p:nvPicPr>
        <p:blipFill>
          <a:blip r:embed="rId6" cstate="print"/>
          <a:srcRect/>
          <a:stretch>
            <a:fillRect/>
          </a:stretch>
        </p:blipFill>
        <p:spPr>
          <a:xfrm>
            <a:off x="1175084" y="3912227"/>
            <a:ext cx="3481200" cy="2350800"/>
          </a:xfrm>
          <a:prstGeom prst="rect">
            <a:avLst/>
          </a:prstGeom>
          <a:noFill/>
          <a:ln>
            <a:noFill/>
          </a:ln>
        </p:spPr>
      </p:pic>
      <p:pic>
        <p:nvPicPr>
          <p:cNvPr id="17" name="图片 16" descr="IMG_2940"/>
          <p:cNvPicPr preferRelativeResize="0"/>
          <p:nvPr/>
        </p:nvPicPr>
        <p:blipFill>
          <a:blip r:embed="rId7" cstate="print"/>
          <a:srcRect/>
          <a:stretch>
            <a:fillRect/>
          </a:stretch>
        </p:blipFill>
        <p:spPr>
          <a:xfrm>
            <a:off x="6406496" y="3896882"/>
            <a:ext cx="3481200" cy="2350800"/>
          </a:xfrm>
          <a:prstGeom prst="rect">
            <a:avLst/>
          </a:prstGeom>
          <a:noFill/>
          <a:ln>
            <a:noFill/>
          </a:ln>
        </p:spPr>
      </p:pic>
      <p:sp>
        <p:nvSpPr>
          <p:cNvPr id="13"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4" name="文本框 13">
            <a:extLst>
              <a:ext uri="{FF2B5EF4-FFF2-40B4-BE49-F238E27FC236}">
                <a16:creationId xmlns:a16="http://schemas.microsoft.com/office/drawing/2014/main" id="{23C28687-7EB3-4F72-ADBD-6BD90F4133CF}"/>
              </a:ext>
            </a:extLst>
          </p:cNvPr>
          <p:cNvSpPr txBox="1"/>
          <p:nvPr/>
        </p:nvSpPr>
        <p:spPr>
          <a:xfrm>
            <a:off x="971548" y="282327"/>
            <a:ext cx="5764230"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全年度防渗漏试验分析</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2" name="文本框 1"/>
          <p:cNvSpPr txBox="1"/>
          <p:nvPr/>
        </p:nvSpPr>
        <p:spPr>
          <a:xfrm>
            <a:off x="768350" y="818584"/>
            <a:ext cx="3915617"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sym typeface="黑体" panose="02010609060101010101" pitchFamily="49" charset="-122"/>
              </a:rPr>
              <a:t>三、闭水实验共性问题</a:t>
            </a:r>
          </a:p>
        </p:txBody>
      </p:sp>
    </p:spTree>
    <p:custDataLst>
      <p:tags r:id="rId1"/>
    </p:custDataLst>
    <p:extLst>
      <p:ext uri="{BB962C8B-B14F-4D97-AF65-F5344CB8AC3E}">
        <p14:creationId xmlns:p14="http://schemas.microsoft.com/office/powerpoint/2010/main" val="4061621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5">
            <a:extLst>
              <a:ext uri="{FF2B5EF4-FFF2-40B4-BE49-F238E27FC236}">
                <a16:creationId xmlns:a16="http://schemas.microsoft.com/office/drawing/2014/main" id="{728E354E-C7EC-0B47-B505-82FCA1D70084}"/>
              </a:ext>
            </a:extLst>
          </p:cNvPr>
          <p:cNvSpPr>
            <a:spLocks noChangeArrowheads="1"/>
          </p:cNvSpPr>
          <p:nvPr/>
        </p:nvSpPr>
        <p:spPr bwMode="auto">
          <a:xfrm>
            <a:off x="7212742" y="3436820"/>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阳台顶板存在渗漏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4" name="矩形 5">
            <a:extLst>
              <a:ext uri="{FF2B5EF4-FFF2-40B4-BE49-F238E27FC236}">
                <a16:creationId xmlns:a16="http://schemas.microsoft.com/office/drawing/2014/main" id="{B2D82277-4800-5C4F-94DF-BE1025A0B19E}"/>
              </a:ext>
            </a:extLst>
          </p:cNvPr>
          <p:cNvSpPr>
            <a:spLocks noChangeArrowheads="1"/>
          </p:cNvSpPr>
          <p:nvPr/>
        </p:nvSpPr>
        <p:spPr bwMode="auto">
          <a:xfrm>
            <a:off x="1942478" y="3396484"/>
            <a:ext cx="255881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卫生间反坎出现渗漏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19" name="矩形 5">
            <a:extLst>
              <a:ext uri="{FF2B5EF4-FFF2-40B4-BE49-F238E27FC236}">
                <a16:creationId xmlns:a16="http://schemas.microsoft.com/office/drawing/2014/main" id="{B977B380-3D83-734B-A13C-7042EE942EAA}"/>
              </a:ext>
            </a:extLst>
          </p:cNvPr>
          <p:cNvSpPr>
            <a:spLocks noChangeArrowheads="1"/>
          </p:cNvSpPr>
          <p:nvPr/>
        </p:nvSpPr>
        <p:spPr bwMode="auto">
          <a:xfrm>
            <a:off x="7265222" y="6148022"/>
            <a:ext cx="2558815" cy="3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卫生间吊洞位置存在渗漏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0" name="矩形 5">
            <a:extLst>
              <a:ext uri="{FF2B5EF4-FFF2-40B4-BE49-F238E27FC236}">
                <a16:creationId xmlns:a16="http://schemas.microsoft.com/office/drawing/2014/main" id="{8FA6FEFD-6002-E14C-A4C2-7591363B61ED}"/>
              </a:ext>
            </a:extLst>
          </p:cNvPr>
          <p:cNvSpPr>
            <a:spLocks noChangeArrowheads="1"/>
          </p:cNvSpPr>
          <p:nvPr/>
        </p:nvSpPr>
        <p:spPr bwMode="auto">
          <a:xfrm>
            <a:off x="1942477" y="6119641"/>
            <a:ext cx="255881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8" name="TextBox 15">
            <a:extLst>
              <a:ext uri="{FF2B5EF4-FFF2-40B4-BE49-F238E27FC236}">
                <a16:creationId xmlns:a16="http://schemas.microsoft.com/office/drawing/2014/main" id="{643539C9-3040-4492-87AC-94BE0865A245}"/>
              </a:ext>
            </a:extLst>
          </p:cNvPr>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pPr algn="ctr" eaLnBrk="1" hangingPunct="1">
                <a:defRPr/>
              </a:pPr>
              <a:t>35</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pic>
        <p:nvPicPr>
          <p:cNvPr id="4" name="图片 3">
            <a:extLst>
              <a:ext uri="{FF2B5EF4-FFF2-40B4-BE49-F238E27FC236}">
                <a16:creationId xmlns:a16="http://schemas.microsoft.com/office/drawing/2014/main" id="{6D5D374D-93FC-4CAD-BDD6-2D13E2B6F99B}"/>
              </a:ext>
            </a:extLst>
          </p:cNvPr>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1426187" y="992563"/>
            <a:ext cx="3481200" cy="2350103"/>
          </a:xfrm>
          <a:prstGeom prst="rect">
            <a:avLst/>
          </a:prstGeom>
        </p:spPr>
      </p:pic>
      <p:pic>
        <p:nvPicPr>
          <p:cNvPr id="9" name="图片 8">
            <a:extLst>
              <a:ext uri="{FF2B5EF4-FFF2-40B4-BE49-F238E27FC236}">
                <a16:creationId xmlns:a16="http://schemas.microsoft.com/office/drawing/2014/main" id="{934AC4B9-42D5-4A56-9DA1-9D2FBC30DE34}"/>
              </a:ext>
            </a:extLst>
          </p:cNvPr>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6545654" y="992563"/>
            <a:ext cx="3481200" cy="2350103"/>
          </a:xfrm>
          <a:prstGeom prst="rect">
            <a:avLst/>
          </a:prstGeom>
        </p:spPr>
      </p:pic>
      <p:pic>
        <p:nvPicPr>
          <p:cNvPr id="30" name="图片 29" descr="IMG_2773">
            <a:extLst>
              <a:ext uri="{FF2B5EF4-FFF2-40B4-BE49-F238E27FC236}">
                <a16:creationId xmlns:a16="http://schemas.microsoft.com/office/drawing/2014/main" id="{B5B1C662-79F3-4A1B-9156-FDFE186E041D}"/>
              </a:ext>
            </a:extLst>
          </p:cNvPr>
          <p:cNvPicPr preferRelativeResize="0"/>
          <p:nvPr/>
        </p:nvPicPr>
        <p:blipFill>
          <a:blip r:embed="rId6" cstate="print"/>
          <a:srcRect/>
          <a:stretch>
            <a:fillRect/>
          </a:stretch>
        </p:blipFill>
        <p:spPr>
          <a:xfrm>
            <a:off x="1426187" y="3805336"/>
            <a:ext cx="3481200" cy="2350800"/>
          </a:xfrm>
          <a:prstGeom prst="rect">
            <a:avLst/>
          </a:prstGeom>
          <a:noFill/>
          <a:ln>
            <a:noFill/>
          </a:ln>
        </p:spPr>
      </p:pic>
      <p:pic>
        <p:nvPicPr>
          <p:cNvPr id="17" name="图片 16" descr="IMG_2940"/>
          <p:cNvPicPr preferRelativeResize="0"/>
          <p:nvPr/>
        </p:nvPicPr>
        <p:blipFill>
          <a:blip r:embed="rId7" cstate="print"/>
          <a:srcRect/>
          <a:stretch>
            <a:fillRect/>
          </a:stretch>
        </p:blipFill>
        <p:spPr>
          <a:xfrm>
            <a:off x="6545654" y="3779902"/>
            <a:ext cx="3481200" cy="2350800"/>
          </a:xfrm>
          <a:prstGeom prst="rect">
            <a:avLst/>
          </a:prstGeom>
          <a:noFill/>
          <a:ln>
            <a:noFill/>
          </a:ln>
        </p:spPr>
      </p:pic>
      <p:sp>
        <p:nvSpPr>
          <p:cNvPr id="12"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3" name="文本框 12">
            <a:extLst>
              <a:ext uri="{FF2B5EF4-FFF2-40B4-BE49-F238E27FC236}">
                <a16:creationId xmlns:a16="http://schemas.microsoft.com/office/drawing/2014/main" id="{23C28687-7EB3-4F72-ADBD-6BD90F4133CF}"/>
              </a:ext>
            </a:extLst>
          </p:cNvPr>
          <p:cNvSpPr txBox="1"/>
          <p:nvPr/>
        </p:nvSpPr>
        <p:spPr>
          <a:xfrm>
            <a:off x="971548" y="282327"/>
            <a:ext cx="5764230"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全年度防渗漏试验分析</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extLst>
      <p:ext uri="{BB962C8B-B14F-4D97-AF65-F5344CB8AC3E}">
        <p14:creationId xmlns:p14="http://schemas.microsoft.com/office/powerpoint/2010/main" val="40853648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5"/>
          <p:cNvSpPr>
            <a:spLocks noChangeArrowheads="1"/>
          </p:cNvSpPr>
          <p:nvPr/>
        </p:nvSpPr>
        <p:spPr bwMode="auto">
          <a:xfrm>
            <a:off x="6974912" y="3527056"/>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阳台顶板存在渗漏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4" name="矩形 5"/>
          <p:cNvSpPr>
            <a:spLocks noChangeArrowheads="1"/>
          </p:cNvSpPr>
          <p:nvPr/>
        </p:nvSpPr>
        <p:spPr bwMode="auto">
          <a:xfrm>
            <a:off x="1795314" y="3527056"/>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卫生间反坎出现渗漏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19" name="矩形 5"/>
          <p:cNvSpPr>
            <a:spLocks noChangeArrowheads="1"/>
          </p:cNvSpPr>
          <p:nvPr/>
        </p:nvSpPr>
        <p:spPr bwMode="auto">
          <a:xfrm>
            <a:off x="6974912" y="6211693"/>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卫生间吊洞位置存在渗漏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0" name="矩形 5"/>
          <p:cNvSpPr>
            <a:spLocks noChangeArrowheads="1"/>
          </p:cNvSpPr>
          <p:nvPr/>
        </p:nvSpPr>
        <p:spPr bwMode="auto">
          <a:xfrm>
            <a:off x="1795314" y="6208630"/>
            <a:ext cx="2558815" cy="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lnSpc>
                <a:spcPct val="150000"/>
              </a:lnSpc>
              <a:spcBef>
                <a:spcPct val="0"/>
              </a:spcBef>
              <a:buFontTx/>
              <a:buNone/>
            </a:pPr>
            <a:r>
              <a:rPr lang="zh-CN" altLang="en-US" sz="1138" dirty="0">
                <a:latin typeface="黑体" panose="02010609060101010101" pitchFamily="49" charset="-122"/>
                <a:ea typeface="黑体" panose="02010609060101010101" pitchFamily="49" charset="-122"/>
                <a:sym typeface="黑体" panose="02010609060101010101" pitchFamily="49" charset="-122"/>
              </a:rPr>
              <a:t>卫生间顶板存在渗漏</a:t>
            </a:r>
            <a:endParaRPr lang="en-US" altLang="zh-CN" sz="1138" dirty="0">
              <a:latin typeface="黑体" panose="02010609060101010101" pitchFamily="49" charset="-122"/>
              <a:ea typeface="黑体" panose="02010609060101010101" pitchFamily="49" charset="-122"/>
              <a:sym typeface="黑体" panose="02010609060101010101" pitchFamily="49" charset="-122"/>
            </a:endParaRPr>
          </a:p>
        </p:txBody>
      </p:sp>
      <p:sp>
        <p:nvSpPr>
          <p:cNvPr id="28" name="TextBox 15"/>
          <p:cNvSpPr txBox="1">
            <a:spLocks noChangeArrowheads="1"/>
          </p:cNvSpPr>
          <p:nvPr/>
        </p:nvSpPr>
        <p:spPr bwMode="auto">
          <a:xfrm>
            <a:off x="-6661" y="6637890"/>
            <a:ext cx="1118641" cy="24558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defRPr/>
            </a:pP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第</a:t>
            </a:r>
            <a:fld id="{6CE36520-8698-40E0-B5F2-B4FB92579C81}" type="slidenum">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36</a:t>
            </a:fld>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共</a:t>
            </a:r>
            <a:r>
              <a:rPr lang="en-US" altLang="zh-CN"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996" dirty="0">
                <a:solidFill>
                  <a:srgbClr val="7F7F7F"/>
                </a:solidFill>
                <a:latin typeface="黑体" panose="02010609060101010101" pitchFamily="49" charset="-122"/>
                <a:ea typeface="黑体" panose="02010609060101010101" pitchFamily="49" charset="-122"/>
                <a:cs typeface="+mn-ea"/>
                <a:sym typeface="黑体" panose="02010609060101010101" pitchFamily="49" charset="-122"/>
              </a:rPr>
              <a:t>页 </a:t>
            </a:r>
          </a:p>
        </p:txBody>
      </p:sp>
      <p:pic>
        <p:nvPicPr>
          <p:cNvPr id="30" name="图片占位符 29" descr="IMG_2633"/>
          <p:cNvPicPr preferRelativeResize="0">
            <a:picLocks noGrp="1"/>
          </p:cNvPicPr>
          <p:nvPr>
            <p:ph type="pic" sz="quarter" idx="12"/>
          </p:nvPr>
        </p:nvPicPr>
        <p:blipFill>
          <a:blip r:embed="rId4" cstate="screen"/>
          <a:srcRect l="1251" r="1251"/>
          <a:stretch>
            <a:fillRect/>
          </a:stretch>
        </p:blipFill>
        <p:spPr>
          <a:xfrm>
            <a:off x="1315952" y="1132763"/>
            <a:ext cx="3481200" cy="2350800"/>
          </a:xfrm>
          <a:prstGeom prst="rect">
            <a:avLst/>
          </a:prstGeom>
        </p:spPr>
      </p:pic>
      <p:pic>
        <p:nvPicPr>
          <p:cNvPr id="32" name="图片占位符 31" descr="IMG_2678"/>
          <p:cNvPicPr preferRelativeResize="0">
            <a:picLocks noGrp="1"/>
          </p:cNvPicPr>
          <p:nvPr>
            <p:ph type="pic" sz="quarter" idx="13"/>
          </p:nvPr>
        </p:nvPicPr>
        <p:blipFill>
          <a:blip r:embed="rId5" cstate="screen"/>
          <a:srcRect l="1224" r="1224"/>
          <a:stretch>
            <a:fillRect/>
          </a:stretch>
        </p:blipFill>
        <p:spPr>
          <a:xfrm>
            <a:off x="1315952" y="3857830"/>
            <a:ext cx="3481200" cy="2350800"/>
          </a:xfrm>
          <a:prstGeom prst="rect">
            <a:avLst/>
          </a:prstGeom>
        </p:spPr>
      </p:pic>
      <p:pic>
        <p:nvPicPr>
          <p:cNvPr id="33" name="图片占位符 32"/>
          <p:cNvPicPr preferRelativeResize="0">
            <a:picLocks noGrp="1" noChangeArrowheads="1"/>
          </p:cNvPicPr>
          <p:nvPr>
            <p:ph type="pic" sz="quarter" idx="14"/>
          </p:nvPr>
        </p:nvPicPr>
        <p:blipFill>
          <a:blip r:embed="rId6" cstate="print"/>
          <a:srcRect t="1365" b="1365"/>
          <a:stretch>
            <a:fillRect/>
          </a:stretch>
        </p:blipFill>
        <p:spPr>
          <a:xfrm>
            <a:off x="6477720" y="3857830"/>
            <a:ext cx="3481200" cy="2350800"/>
          </a:xfrm>
          <a:prstGeom prst="rect">
            <a:avLst/>
          </a:prstGeom>
          <a:noFill/>
          <a:ln>
            <a:noFill/>
          </a:ln>
        </p:spPr>
      </p:pic>
      <p:pic>
        <p:nvPicPr>
          <p:cNvPr id="34" name="图片占位符 33" descr="IMG_3765"/>
          <p:cNvPicPr preferRelativeResize="0">
            <a:picLocks noGrp="1"/>
          </p:cNvPicPr>
          <p:nvPr>
            <p:ph type="pic" sz="quarter" idx="15"/>
          </p:nvPr>
        </p:nvPicPr>
        <p:blipFill>
          <a:blip r:embed="rId7" cstate="screen"/>
          <a:srcRect l="1224" r="1224"/>
          <a:stretch>
            <a:fillRect/>
          </a:stretch>
        </p:blipFill>
        <p:spPr>
          <a:xfrm>
            <a:off x="6477720" y="1132762"/>
            <a:ext cx="3481200" cy="2350800"/>
          </a:xfrm>
          <a:prstGeom prst="rect">
            <a:avLst/>
          </a:prstGeom>
        </p:spPr>
      </p:pic>
      <p:sp>
        <p:nvSpPr>
          <p:cNvPr id="12"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3" name="文本框 12">
            <a:extLst>
              <a:ext uri="{FF2B5EF4-FFF2-40B4-BE49-F238E27FC236}">
                <a16:creationId xmlns:a16="http://schemas.microsoft.com/office/drawing/2014/main" id="{23C28687-7EB3-4F72-ADBD-6BD90F4133CF}"/>
              </a:ext>
            </a:extLst>
          </p:cNvPr>
          <p:cNvSpPr txBox="1"/>
          <p:nvPr/>
        </p:nvSpPr>
        <p:spPr>
          <a:xfrm>
            <a:off x="971548" y="282327"/>
            <a:ext cx="5764230"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全年度防渗漏试验分析</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Tree>
    <p:custDataLst>
      <p:tags r:id="rId1"/>
    </p:custDataLst>
    <p:extLst>
      <p:ext uri="{BB962C8B-B14F-4D97-AF65-F5344CB8AC3E}">
        <p14:creationId xmlns:p14="http://schemas.microsoft.com/office/powerpoint/2010/main" val="901829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31492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黑体" panose="02010609060101010101" pitchFamily="49" charset="-122"/>
                <a:ea typeface="黑体" panose="02010609060101010101" pitchFamily="49" charset="-122"/>
                <a:sym typeface="黑体" panose="02010609060101010101" pitchFamily="49" charset="-122"/>
              </a:rPr>
              <a:t>03</a:t>
            </a:r>
            <a:endParaRPr lang="zh-CN" altLang="en-US" sz="23900" dirty="0">
              <a:solidFill>
                <a:schemeClr val="tx1">
                  <a:alpha val="3000"/>
                </a:schemeClr>
              </a:solidFill>
              <a:latin typeface="黑体" panose="02010609060101010101" pitchFamily="49" charset="-122"/>
              <a:ea typeface="黑体" panose="02010609060101010101" pitchFamily="49" charset="-122"/>
              <a:sym typeface="黑体" panose="02010609060101010101" pitchFamily="49" charset="-122"/>
            </a:endParaRPr>
          </a:p>
        </p:txBody>
      </p:sp>
      <p:sp>
        <p:nvSpPr>
          <p:cNvPr id="29" name="任意多边形 28"/>
          <p:cNvSpPr/>
          <p:nvPr/>
        </p:nvSpPr>
        <p:spPr>
          <a:xfrm rot="16200000" flipV="1">
            <a:off x="-2060940" y="1979972"/>
            <a:ext cx="6260239" cy="2300293"/>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
        <p:nvSpPr>
          <p:cNvPr id="27" name="任意多边形 26"/>
          <p:cNvSpPr/>
          <p:nvPr/>
        </p:nvSpPr>
        <p:spPr>
          <a:xfrm rot="16200000" flipV="1">
            <a:off x="-2005256" y="2385771"/>
            <a:ext cx="6396518" cy="25479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cxnSp>
        <p:nvCxnSpPr>
          <p:cNvPr id="9" name="直接连接符 8"/>
          <p:cNvCxnSpPr>
            <a:cxnSpLocks/>
          </p:cNvCxnSpPr>
          <p:nvPr/>
        </p:nvCxnSpPr>
        <p:spPr>
          <a:xfrm flipH="1" flipV="1">
            <a:off x="128436" y="-19050"/>
            <a:ext cx="1271739" cy="175260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307429" y="3144096"/>
            <a:ext cx="3877985" cy="584775"/>
          </a:xfrm>
          <a:prstGeom prst="rect">
            <a:avLst/>
          </a:prstGeom>
        </p:spPr>
        <p:txBody>
          <a:bodyPr wrap="none">
            <a:spAutoFit/>
          </a:bodyPr>
          <a:lstStyle/>
          <a:p>
            <a:r>
              <a:rPr lang="zh-CN" altLang="en-US" sz="32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a:t>
            </a:r>
            <a:r>
              <a:rPr lang="zh-CN" altLang="en-US" sz="3200" b="1" dirty="0">
                <a:solidFill>
                  <a:srgbClr val="FFC001"/>
                </a:solidFill>
                <a:latin typeface="黑体" panose="02010609060101010101" pitchFamily="49" charset="-122"/>
                <a:ea typeface="黑体" panose="02010609060101010101" pitchFamily="49" charset="-122"/>
                <a:sym typeface="黑体" panose="02010609060101010101" pitchFamily="49" charset="-122"/>
              </a:rPr>
              <a:t>动态</a:t>
            </a:r>
            <a:r>
              <a:rPr lang="zh-CN" altLang="en-US" sz="3200" dirty="0">
                <a:solidFill>
                  <a:srgbClr val="3A3A3A"/>
                </a:solidFill>
                <a:latin typeface="黑体" panose="02010609060101010101" pitchFamily="49" charset="-122"/>
                <a:ea typeface="黑体" panose="02010609060101010101" pitchFamily="49" charset="-122"/>
                <a:sym typeface="黑体" panose="02010609060101010101" pitchFamily="49" charset="-122"/>
              </a:rPr>
              <a:t>与实施</a:t>
            </a:r>
            <a:r>
              <a:rPr lang="zh-CN" altLang="en-US" sz="3200" b="1" dirty="0">
                <a:solidFill>
                  <a:srgbClr val="FFC001"/>
                </a:solidFill>
                <a:latin typeface="黑体" panose="02010609060101010101" pitchFamily="49" charset="-122"/>
                <a:ea typeface="黑体" panose="02010609060101010101" pitchFamily="49" charset="-122"/>
                <a:sym typeface="黑体" panose="02010609060101010101" pitchFamily="49" charset="-122"/>
              </a:rPr>
              <a:t>动作</a:t>
            </a:r>
          </a:p>
        </p:txBody>
      </p:sp>
      <p:cxnSp>
        <p:nvCxnSpPr>
          <p:cNvPr id="16" name="直接连接符 15"/>
          <p:cNvCxnSpPr/>
          <p:nvPr/>
        </p:nvCxnSpPr>
        <p:spPr>
          <a:xfrm>
            <a:off x="51974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3931750" y="2910254"/>
            <a:ext cx="627408" cy="252847"/>
          </a:xfrm>
          <a:prstGeom prst="roundRect">
            <a:avLst>
              <a:gd name="adj" fmla="val 50000"/>
            </a:avLst>
          </a:pr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bg1">
                  <a:lumMod val="65000"/>
                </a:schemeClr>
              </a:solidFill>
              <a:latin typeface="黑体" panose="02010609060101010101" pitchFamily="49" charset="-122"/>
              <a:ea typeface="黑体" panose="02010609060101010101" pitchFamily="49" charset="-122"/>
              <a:sym typeface="黑体" panose="02010609060101010101" pitchFamily="49" charset="-122"/>
            </a:endParaRPr>
          </a:p>
        </p:txBody>
      </p:sp>
      <p:sp>
        <p:nvSpPr>
          <p:cNvPr id="33" name="任意多边形 32"/>
          <p:cNvSpPr/>
          <p:nvPr/>
        </p:nvSpPr>
        <p:spPr>
          <a:xfrm rot="2700000">
            <a:off x="11722776" y="3018805"/>
            <a:ext cx="943898" cy="94966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
        <p:nvSpPr>
          <p:cNvPr id="15" name="任意多边形 32">
            <a:extLst>
              <a:ext uri="{FF2B5EF4-FFF2-40B4-BE49-F238E27FC236}">
                <a16:creationId xmlns:a16="http://schemas.microsoft.com/office/drawing/2014/main" id="{D1908DCD-34C5-4475-97D9-27615B4383A7}"/>
              </a:ext>
            </a:extLst>
          </p:cNvPr>
          <p:cNvSpPr/>
          <p:nvPr/>
        </p:nvSpPr>
        <p:spPr>
          <a:xfrm rot="2700000">
            <a:off x="11720051" y="1693207"/>
            <a:ext cx="943898" cy="94966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4242747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1" y="858366"/>
            <a:ext cx="4146754"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一、</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行业动态</a:t>
            </a:r>
            <a:r>
              <a:rPr lang="en-US" altLang="zh-CN"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sym typeface="黑体" panose="02010609060101010101" pitchFamily="49" charset="-122"/>
              </a:rPr>
              <a:t>销售规模引发的痛点</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sp>
        <p:nvSpPr>
          <p:cNvPr id="8" name="TextBox 20">
            <a:extLst>
              <a:ext uri="{FF2B5EF4-FFF2-40B4-BE49-F238E27FC236}">
                <a16:creationId xmlns:a16="http://schemas.microsoft.com/office/drawing/2014/main" id="{611EE61B-E822-450C-90C5-2DACD37F7DCE}"/>
              </a:ext>
            </a:extLst>
          </p:cNvPr>
          <p:cNvSpPr txBox="1"/>
          <p:nvPr/>
        </p:nvSpPr>
        <p:spPr>
          <a:xfrm>
            <a:off x="6197628" y="1927242"/>
            <a:ext cx="5338015" cy="3046988"/>
          </a:xfrm>
          <a:prstGeom prst="rect">
            <a:avLst/>
          </a:prstGeom>
          <a:noFill/>
        </p:spPr>
        <p:txBody>
          <a:bodyPr wrap="square" rtlCol="0">
            <a:spAutoFit/>
          </a:bodyPr>
          <a:lstStyle/>
          <a:p>
            <a:pPr>
              <a:lnSpc>
                <a:spcPct val="150000"/>
              </a:lnSpc>
            </a:pPr>
            <a:r>
              <a:rPr lang="zh-CN" altLang="en-US" sz="1600" b="1" dirty="0">
                <a:latin typeface="黑体" panose="02010609060101010101" pitchFamily="49" charset="-122"/>
                <a:ea typeface="黑体" panose="02010609060101010101" pitchFamily="49" charset="-122"/>
                <a:sym typeface="黑体" panose="02010609060101010101" pitchFamily="49" charset="-122"/>
              </a:rPr>
              <a:t>从销售额与开发面积数据分析，</a:t>
            </a:r>
            <a:r>
              <a:rPr lang="en-US" altLang="zh-CN" sz="1600" b="1" dirty="0">
                <a:latin typeface="黑体" panose="02010609060101010101" pitchFamily="49" charset="-122"/>
                <a:ea typeface="黑体" panose="02010609060101010101" pitchFamily="49" charset="-122"/>
                <a:sym typeface="黑体" panose="02010609060101010101" pitchFamily="49" charset="-122"/>
              </a:rPr>
              <a:t>2019</a:t>
            </a:r>
            <a:r>
              <a:rPr lang="zh-CN" altLang="en-US" sz="1600" b="1" dirty="0">
                <a:latin typeface="黑体" panose="02010609060101010101" pitchFamily="49" charset="-122"/>
                <a:ea typeface="黑体" panose="02010609060101010101" pitchFamily="49" charset="-122"/>
                <a:sym typeface="黑体" panose="02010609060101010101" pitchFamily="49" charset="-122"/>
              </a:rPr>
              <a:t>年房地产企业快速发展与扩张，摆在房企面前最大的痛点有两个：</a:t>
            </a:r>
            <a:endParaRPr lang="en-US" altLang="zh-CN" sz="1600" b="1" dirty="0">
              <a:latin typeface="黑体" panose="02010609060101010101" pitchFamily="49" charset="-122"/>
              <a:ea typeface="黑体" panose="02010609060101010101" pitchFamily="49" charset="-122"/>
              <a:sym typeface="黑体" panose="02010609060101010101" pitchFamily="49" charset="-122"/>
            </a:endParaRPr>
          </a:p>
          <a:p>
            <a:pPr>
              <a:lnSpc>
                <a:spcPct val="150000"/>
              </a:lnSpc>
            </a:pPr>
            <a:endParaRPr lang="en-US" altLang="zh-CN" sz="1600" b="1" dirty="0">
              <a:latin typeface="黑体" panose="02010609060101010101" pitchFamily="49" charset="-122"/>
              <a:ea typeface="黑体" panose="02010609060101010101" pitchFamily="49" charset="-122"/>
              <a:sym typeface="黑体" panose="02010609060101010101" pitchFamily="49" charset="-122"/>
            </a:endParaRPr>
          </a:p>
          <a:p>
            <a:pPr marL="12700" indent="-12700">
              <a:lnSpc>
                <a:spcPct val="150000"/>
              </a:lnSpc>
            </a:pPr>
            <a:r>
              <a:rPr lang="zh-CN" altLang="en-US" sz="1600" b="1" dirty="0">
                <a:latin typeface="黑体" panose="02010609060101010101" pitchFamily="49" charset="-122"/>
                <a:ea typeface="黑体" panose="02010609060101010101" pitchFamily="49" charset="-122"/>
                <a:sym typeface="黑体" panose="02010609060101010101" pitchFamily="49" charset="-122"/>
              </a:rPr>
              <a:t>一、资源短缺</a:t>
            </a:r>
            <a:r>
              <a:rPr lang="zh-CN" altLang="en-US" sz="1600" dirty="0">
                <a:latin typeface="黑体" panose="02010609060101010101" pitchFamily="49" charset="-122"/>
                <a:ea typeface="黑体" panose="02010609060101010101" pitchFamily="49" charset="-122"/>
                <a:sym typeface="黑体" panose="02010609060101010101" pitchFamily="49" charset="-122"/>
              </a:rPr>
              <a:t>：甲方与总包管理团队资源稀缺、供货商生产经营与供货能力不足；</a:t>
            </a:r>
            <a:endParaRPr lang="en-US" altLang="zh-CN" sz="1600" dirty="0">
              <a:latin typeface="黑体" panose="02010609060101010101" pitchFamily="49" charset="-122"/>
              <a:ea typeface="黑体" panose="02010609060101010101" pitchFamily="49" charset="-122"/>
              <a:sym typeface="黑体" panose="02010609060101010101" pitchFamily="49" charset="-122"/>
            </a:endParaRPr>
          </a:p>
          <a:p>
            <a:pPr marL="498475" indent="-498475">
              <a:lnSpc>
                <a:spcPct val="150000"/>
              </a:lnSpc>
            </a:pPr>
            <a:endParaRPr lang="en-US" altLang="zh-CN" sz="1600" dirty="0">
              <a:latin typeface="黑体" panose="02010609060101010101" pitchFamily="49" charset="-122"/>
              <a:ea typeface="黑体" panose="02010609060101010101" pitchFamily="49" charset="-122"/>
              <a:sym typeface="黑体" panose="02010609060101010101" pitchFamily="49" charset="-122"/>
            </a:endParaRPr>
          </a:p>
          <a:p>
            <a:pPr marL="12700" indent="-12700">
              <a:lnSpc>
                <a:spcPct val="150000"/>
              </a:lnSpc>
            </a:pPr>
            <a:r>
              <a:rPr lang="zh-CN" altLang="en-US" sz="1600" b="1" dirty="0">
                <a:latin typeface="黑体" panose="02010609060101010101" pitchFamily="49" charset="-122"/>
                <a:ea typeface="黑体" panose="02010609060101010101" pitchFamily="49" charset="-122"/>
                <a:sym typeface="黑体" panose="02010609060101010101" pitchFamily="49" charset="-122"/>
              </a:rPr>
              <a:t>二、质量保证</a:t>
            </a:r>
            <a:r>
              <a:rPr lang="zh-CN" altLang="en-US" sz="1600" dirty="0">
                <a:latin typeface="黑体" panose="02010609060101010101" pitchFamily="49" charset="-122"/>
                <a:ea typeface="黑体" panose="02010609060101010101" pitchFamily="49" charset="-122"/>
                <a:sym typeface="黑体" panose="02010609060101010101" pitchFamily="49" charset="-122"/>
              </a:rPr>
              <a:t>：停工、限价政府政策介入，批量装修品质如期交付。</a:t>
            </a:r>
            <a:endParaRPr lang="en-US" altLang="zh-CN" sz="1600" dirty="0">
              <a:latin typeface="黑体" panose="02010609060101010101" pitchFamily="49" charset="-122"/>
              <a:ea typeface="黑体" panose="02010609060101010101" pitchFamily="49" charset="-122"/>
              <a:sym typeface="黑体" panose="02010609060101010101" pitchFamily="49" charset="-122"/>
            </a:endParaRPr>
          </a:p>
        </p:txBody>
      </p:sp>
      <p:pic>
        <p:nvPicPr>
          <p:cNvPr id="2" name="图片 1"/>
          <p:cNvPicPr>
            <a:picLocks noChangeAspect="1"/>
          </p:cNvPicPr>
          <p:nvPr/>
        </p:nvPicPr>
        <p:blipFill>
          <a:blip r:embed="rId3"/>
          <a:stretch>
            <a:fillRect/>
          </a:stretch>
        </p:blipFill>
        <p:spPr>
          <a:xfrm>
            <a:off x="768350" y="1311364"/>
            <a:ext cx="4336997" cy="5124930"/>
          </a:xfrm>
          <a:prstGeom prst="rect">
            <a:avLst/>
          </a:prstGeom>
        </p:spPr>
      </p:pic>
    </p:spTree>
    <p:extLst>
      <p:ext uri="{BB962C8B-B14F-4D97-AF65-F5344CB8AC3E}">
        <p14:creationId xmlns:p14="http://schemas.microsoft.com/office/powerpoint/2010/main" val="3195362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85231555-E929-4B50-92FB-3E2E90BFCF4B}"/>
              </a:ext>
            </a:extLst>
          </p:cNvPr>
          <p:cNvSpPr/>
          <p:nvPr/>
        </p:nvSpPr>
        <p:spPr>
          <a:xfrm>
            <a:off x="6319433" y="4633897"/>
            <a:ext cx="3244443" cy="752394"/>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tx1">
                    <a:lumMod val="75000"/>
                    <a:lumOff val="25000"/>
                  </a:schemeClr>
                </a:solidFill>
              </a:ln>
              <a:noFill/>
              <a:latin typeface="黑体" panose="02010609060101010101" pitchFamily="49" charset="-122"/>
              <a:ea typeface="黑体" panose="02010609060101010101" pitchFamily="49" charset="-122"/>
              <a:sym typeface="黑体" panose="02010609060101010101" pitchFamily="49" charset="-122"/>
            </a:endParaRPr>
          </a:p>
        </p:txBody>
      </p:sp>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0" y="858366"/>
            <a:ext cx="6302125"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客户眼中的品质</a:t>
            </a:r>
            <a:r>
              <a:rPr lang="en-US" altLang="zh-CN"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cs typeface="+mn-ea"/>
                <a:sym typeface="黑体" panose="02010609060101010101" pitchFamily="49" charset="-122"/>
              </a:rPr>
              <a:t>工程系统仍是客户不满意投诉主要部门</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9" name="表格 8">
            <a:extLst>
              <a:ext uri="{FF2B5EF4-FFF2-40B4-BE49-F238E27FC236}">
                <a16:creationId xmlns:a16="http://schemas.microsoft.com/office/drawing/2014/main" id="{78B36310-9191-4AF4-BBD6-1D3172E09CE2}"/>
              </a:ext>
            </a:extLst>
          </p:cNvPr>
          <p:cNvGraphicFramePr>
            <a:graphicFrameLocks noGrp="1"/>
          </p:cNvGraphicFramePr>
          <p:nvPr>
            <p:extLst>
              <p:ext uri="{D42A27DB-BD31-4B8C-83A1-F6EECF244321}">
                <p14:modId xmlns:p14="http://schemas.microsoft.com/office/powerpoint/2010/main" val="904059794"/>
              </p:ext>
            </p:extLst>
          </p:nvPr>
        </p:nvGraphicFramePr>
        <p:xfrm>
          <a:off x="712366" y="1311890"/>
          <a:ext cx="5438581" cy="838884"/>
        </p:xfrm>
        <a:graphic>
          <a:graphicData uri="http://schemas.openxmlformats.org/drawingml/2006/table">
            <a:tbl>
              <a:tblPr/>
              <a:tblGrid>
                <a:gridCol w="999533">
                  <a:extLst>
                    <a:ext uri="{9D8B030D-6E8A-4147-A177-3AD203B41FA5}">
                      <a16:colId xmlns:a16="http://schemas.microsoft.com/office/drawing/2014/main" val="20000"/>
                    </a:ext>
                  </a:extLst>
                </a:gridCol>
                <a:gridCol w="1175900">
                  <a:extLst>
                    <a:ext uri="{9D8B030D-6E8A-4147-A177-3AD203B41FA5}">
                      <a16:colId xmlns:a16="http://schemas.microsoft.com/office/drawing/2014/main" val="20001"/>
                    </a:ext>
                  </a:extLst>
                </a:gridCol>
                <a:gridCol w="1087716">
                  <a:extLst>
                    <a:ext uri="{9D8B030D-6E8A-4147-A177-3AD203B41FA5}">
                      <a16:colId xmlns:a16="http://schemas.microsoft.com/office/drawing/2014/main" val="20002"/>
                    </a:ext>
                  </a:extLst>
                </a:gridCol>
                <a:gridCol w="1087716">
                  <a:extLst>
                    <a:ext uri="{9D8B030D-6E8A-4147-A177-3AD203B41FA5}">
                      <a16:colId xmlns:a16="http://schemas.microsoft.com/office/drawing/2014/main" val="20003"/>
                    </a:ext>
                  </a:extLst>
                </a:gridCol>
                <a:gridCol w="1087716">
                  <a:extLst>
                    <a:ext uri="{9D8B030D-6E8A-4147-A177-3AD203B41FA5}">
                      <a16:colId xmlns:a16="http://schemas.microsoft.com/office/drawing/2014/main" val="20004"/>
                    </a:ext>
                  </a:extLst>
                </a:gridCol>
              </a:tblGrid>
              <a:tr h="429337">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动态目标</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动态时间</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动态指标</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投诉对象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投诉问题</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extLst>
                  <a:ext uri="{0D108BD9-81ED-4DB2-BD59-A6C34878D82A}">
                    <a16:rowId xmlns:a16="http://schemas.microsoft.com/office/drawing/2014/main" val="10000"/>
                  </a:ext>
                </a:extLst>
              </a:tr>
              <a:tr h="409547">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某地产</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( 2017-10-05 ~ 2018-10-04 )</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投诉工单数</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全部</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全部</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10" name="表格 9">
            <a:extLst>
              <a:ext uri="{FF2B5EF4-FFF2-40B4-BE49-F238E27FC236}">
                <a16:creationId xmlns:a16="http://schemas.microsoft.com/office/drawing/2014/main" id="{F2E938B4-6A60-4F97-96EC-00C42B06E4F2}"/>
              </a:ext>
            </a:extLst>
          </p:cNvPr>
          <p:cNvGraphicFramePr>
            <a:graphicFrameLocks noGrp="1"/>
          </p:cNvGraphicFramePr>
          <p:nvPr>
            <p:extLst>
              <p:ext uri="{D42A27DB-BD31-4B8C-83A1-F6EECF244321}">
                <p14:modId xmlns:p14="http://schemas.microsoft.com/office/powerpoint/2010/main" val="478148338"/>
              </p:ext>
            </p:extLst>
          </p:nvPr>
        </p:nvGraphicFramePr>
        <p:xfrm>
          <a:off x="712366" y="2273940"/>
          <a:ext cx="5438582" cy="3856708"/>
        </p:xfrm>
        <a:graphic>
          <a:graphicData uri="http://schemas.openxmlformats.org/drawingml/2006/table">
            <a:tbl>
              <a:tblPr/>
              <a:tblGrid>
                <a:gridCol w="538289">
                  <a:extLst>
                    <a:ext uri="{9D8B030D-6E8A-4147-A177-3AD203B41FA5}">
                      <a16:colId xmlns:a16="http://schemas.microsoft.com/office/drawing/2014/main" val="20000"/>
                    </a:ext>
                  </a:extLst>
                </a:gridCol>
                <a:gridCol w="1600600">
                  <a:extLst>
                    <a:ext uri="{9D8B030D-6E8A-4147-A177-3AD203B41FA5}">
                      <a16:colId xmlns:a16="http://schemas.microsoft.com/office/drawing/2014/main" val="20001"/>
                    </a:ext>
                  </a:extLst>
                </a:gridCol>
                <a:gridCol w="1124560">
                  <a:extLst>
                    <a:ext uri="{9D8B030D-6E8A-4147-A177-3AD203B41FA5}">
                      <a16:colId xmlns:a16="http://schemas.microsoft.com/office/drawing/2014/main" val="20002"/>
                    </a:ext>
                  </a:extLst>
                </a:gridCol>
                <a:gridCol w="1065372">
                  <a:extLst>
                    <a:ext uri="{9D8B030D-6E8A-4147-A177-3AD203B41FA5}">
                      <a16:colId xmlns:a16="http://schemas.microsoft.com/office/drawing/2014/main" val="20003"/>
                    </a:ext>
                  </a:extLst>
                </a:gridCol>
                <a:gridCol w="1109761">
                  <a:extLst>
                    <a:ext uri="{9D8B030D-6E8A-4147-A177-3AD203B41FA5}">
                      <a16:colId xmlns:a16="http://schemas.microsoft.com/office/drawing/2014/main" val="20004"/>
                    </a:ext>
                  </a:extLst>
                </a:gridCol>
              </a:tblGrid>
              <a:tr h="240825">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序号</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对象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问题</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投诉工单数</a:t>
                      </a:r>
                      <a:endParaRPr lang="en-US" altLang="zh-CN"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10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占比</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extLst>
                  <a:ext uri="{0D108BD9-81ED-4DB2-BD59-A6C34878D82A}">
                    <a16:rowId xmlns:a16="http://schemas.microsoft.com/office/drawing/2014/main" val="10000"/>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工程</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质量</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6047</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25.06%</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工程</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维修</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3977</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16.48%</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客户服务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2760</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11.44%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设施设备</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2085</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8.64%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设计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布局</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1502</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6.22%</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小区环境</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1481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6.14%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工程</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交付</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1231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5.10%</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销售</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人员</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843</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3.49%</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9</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车位</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722</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2.99%</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安全秩序</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721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2.99%</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销售</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流程</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564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2.34%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销售</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承诺</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545</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2.26%</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13</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物业</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费用</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304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1.26%</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设计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用材</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244</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1.01%</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15</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设计</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尺寸</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217</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0.90%</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12699">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其他</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其他</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889</a:t>
                      </a:r>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　</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3.68%</a:t>
                      </a:r>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　</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12699">
                <a:tc gridSpan="3">
                  <a:txBody>
                    <a:bodyPr/>
                    <a:lstStyle/>
                    <a:p>
                      <a:pPr algn="ctr" fontAlgn="b"/>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汇总</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24132</a:t>
                      </a:r>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　</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100.00%</a:t>
                      </a:r>
                      <a:r>
                        <a:rPr lang="zh-CN" altLang="en-US" sz="10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　</a:t>
                      </a:r>
                    </a:p>
                  </a:txBody>
                  <a:tcPr marL="4763" marR="4763" marT="4763"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
        <p:nvSpPr>
          <p:cNvPr id="11" name="TextBox 20">
            <a:extLst>
              <a:ext uri="{FF2B5EF4-FFF2-40B4-BE49-F238E27FC236}">
                <a16:creationId xmlns:a16="http://schemas.microsoft.com/office/drawing/2014/main" id="{41DC2032-8E7E-4AE6-ABBF-ACEA47ECB7A3}"/>
              </a:ext>
            </a:extLst>
          </p:cNvPr>
          <p:cNvSpPr txBox="1"/>
          <p:nvPr/>
        </p:nvSpPr>
        <p:spPr>
          <a:xfrm>
            <a:off x="6319435" y="1289326"/>
            <a:ext cx="5438582" cy="4873257"/>
          </a:xfrm>
          <a:prstGeom prst="rect">
            <a:avLst/>
          </a:prstGeom>
          <a:noFill/>
        </p:spPr>
        <p:txBody>
          <a:bodyPr wrap="square" rtlCol="0">
            <a:spAutoFit/>
          </a:bodyPr>
          <a:lstStyle/>
          <a:p>
            <a:pPr>
              <a:lnSpc>
                <a:spcPct val="150000"/>
              </a:lnSpc>
              <a:spcAft>
                <a:spcPts val="0"/>
              </a:spcAft>
            </a:pP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样本来源：客服系统提供</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2018</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年</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10</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月份</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-2019</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年</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10</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月份集团共收到客户入住后反馈投诉工单数，累计</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24132</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单，</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75.3</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万条问题。</a:t>
            </a:r>
            <a:endParaRPr lang="en-US" altLang="zh-CN" sz="1600" b="1"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endParaRPr lang="en-US" altLang="zh-CN" sz="100" b="1"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分析一：投诉对象与归类</a:t>
            </a:r>
            <a:endParaRPr lang="en-US" altLang="zh-CN" sz="1600" b="1"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客户投诉问题归类为：</a:t>
            </a:r>
            <a:r>
              <a:rPr lang="en-US" altLang="zh-CN"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7</a:t>
            </a:r>
            <a:r>
              <a:rPr lang="zh-CN" altLang="en-US"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个对象</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工程、物业、销售、设计、综合、配套、客服，</a:t>
            </a:r>
            <a:r>
              <a:rPr lang="en-US" altLang="zh-CN"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34</a:t>
            </a:r>
            <a:r>
              <a:rPr lang="zh-CN" altLang="en-US"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类问题</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TOP10【1</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质量、</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2</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维修、</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3</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客户服务、</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4</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设施设备、</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5</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布局、</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6</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小区环境、</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7</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交付、</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8</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人员、</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9</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车位、</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10</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安全秩序</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p>
          <a:p>
            <a:pPr>
              <a:lnSpc>
                <a:spcPct val="150000"/>
              </a:lnSpc>
              <a:spcAft>
                <a:spcPts val="0"/>
              </a:spcAft>
            </a:pP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分析二：投诉对象占比</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1</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、工程</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47.43%    2</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、物业</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33.95%</a:t>
            </a:r>
          </a:p>
          <a:p>
            <a:pPr>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3</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、销售</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8.49%      4</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、设计</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8.37%</a:t>
            </a:r>
          </a:p>
          <a:p>
            <a:pPr>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5</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、综合</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1.07%      6</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、配套</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0.48%</a:t>
            </a:r>
          </a:p>
          <a:p>
            <a:pPr>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7</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、客服</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0.20%</a:t>
            </a:r>
          </a:p>
        </p:txBody>
      </p:sp>
      <p:sp>
        <p:nvSpPr>
          <p:cNvPr id="13" name="矩形 12">
            <a:extLst>
              <a:ext uri="{FF2B5EF4-FFF2-40B4-BE49-F238E27FC236}">
                <a16:creationId xmlns:a16="http://schemas.microsoft.com/office/drawing/2014/main" id="{B8AE8A30-F733-4B18-80A4-BA6A7B2A124E}"/>
              </a:ext>
            </a:extLst>
          </p:cNvPr>
          <p:cNvSpPr/>
          <p:nvPr>
            <p:custDataLst>
              <p:tags r:id="rId1"/>
            </p:custDataLst>
          </p:nvPr>
        </p:nvSpPr>
        <p:spPr>
          <a:xfrm>
            <a:off x="9732364" y="4856204"/>
            <a:ext cx="1632322" cy="307777"/>
          </a:xfrm>
          <a:prstGeom prst="rect">
            <a:avLst/>
          </a:prstGeom>
        </p:spPr>
        <p:txBody>
          <a:bodyPr wrap="square">
            <a:spAutoFit/>
          </a:bodyPr>
          <a:lstStyle/>
          <a:p>
            <a:pPr algn="ct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占比：</a:t>
            </a:r>
            <a:r>
              <a:rPr lang="en-US" altLang="zh-CN"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89.75%</a:t>
            </a:r>
            <a:endPar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p:txBody>
      </p:sp>
      <p:sp>
        <p:nvSpPr>
          <p:cNvPr id="2" name="箭头: 右 1">
            <a:extLst>
              <a:ext uri="{FF2B5EF4-FFF2-40B4-BE49-F238E27FC236}">
                <a16:creationId xmlns:a16="http://schemas.microsoft.com/office/drawing/2014/main" id="{B91EE621-18EC-4185-9A7A-CB9738F65532}"/>
              </a:ext>
            </a:extLst>
          </p:cNvPr>
          <p:cNvSpPr/>
          <p:nvPr/>
        </p:nvSpPr>
        <p:spPr>
          <a:xfrm>
            <a:off x="9637602" y="4949427"/>
            <a:ext cx="244587" cy="151164"/>
          </a:xfrm>
          <a:prstGeom prst="rightArrow">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3553449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9" y="282327"/>
            <a:ext cx="4676776"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10" name="Rectangle 11">
            <a:extLst>
              <a:ext uri="{FF2B5EF4-FFF2-40B4-BE49-F238E27FC236}">
                <a16:creationId xmlns:a16="http://schemas.microsoft.com/office/drawing/2014/main" id="{CF118772-57BF-47A5-94A2-41E8591FFF4D}"/>
              </a:ext>
            </a:extLst>
          </p:cNvPr>
          <p:cNvSpPr>
            <a:spLocks noChangeArrowheads="1"/>
          </p:cNvSpPr>
          <p:nvPr/>
        </p:nvSpPr>
        <p:spPr bwMode="auto">
          <a:xfrm>
            <a:off x="490197" y="858366"/>
            <a:ext cx="1700554"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一、评估概况</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2" name="表格 1">
            <a:extLst>
              <a:ext uri="{FF2B5EF4-FFF2-40B4-BE49-F238E27FC236}">
                <a16:creationId xmlns:a16="http://schemas.microsoft.com/office/drawing/2014/main" id="{72A000C1-821D-4B7F-BE39-E2A1F1B7C696}"/>
              </a:ext>
            </a:extLst>
          </p:cNvPr>
          <p:cNvGraphicFramePr>
            <a:graphicFrameLocks noGrp="1"/>
          </p:cNvGraphicFramePr>
          <p:nvPr>
            <p:extLst>
              <p:ext uri="{D42A27DB-BD31-4B8C-83A1-F6EECF244321}">
                <p14:modId xmlns:p14="http://schemas.microsoft.com/office/powerpoint/2010/main" val="2188103599"/>
              </p:ext>
            </p:extLst>
          </p:nvPr>
        </p:nvGraphicFramePr>
        <p:xfrm>
          <a:off x="1297103" y="2034763"/>
          <a:ext cx="9666643" cy="2963010"/>
        </p:xfrm>
        <a:graphic>
          <a:graphicData uri="http://schemas.openxmlformats.org/drawingml/2006/table">
            <a:tbl>
              <a:tblPr>
                <a:tableStyleId>{5C22544A-7EE6-4342-B048-85BDC9FD1C3A}</a:tableStyleId>
              </a:tblPr>
              <a:tblGrid>
                <a:gridCol w="2504008">
                  <a:extLst>
                    <a:ext uri="{9D8B030D-6E8A-4147-A177-3AD203B41FA5}">
                      <a16:colId xmlns:a16="http://schemas.microsoft.com/office/drawing/2014/main" val="3389451514"/>
                    </a:ext>
                  </a:extLst>
                </a:gridCol>
                <a:gridCol w="2387545">
                  <a:extLst>
                    <a:ext uri="{9D8B030D-6E8A-4147-A177-3AD203B41FA5}">
                      <a16:colId xmlns:a16="http://schemas.microsoft.com/office/drawing/2014/main" val="2911646592"/>
                    </a:ext>
                  </a:extLst>
                </a:gridCol>
                <a:gridCol w="2387545">
                  <a:extLst>
                    <a:ext uri="{9D8B030D-6E8A-4147-A177-3AD203B41FA5}">
                      <a16:colId xmlns:a16="http://schemas.microsoft.com/office/drawing/2014/main" val="4115824783"/>
                    </a:ext>
                  </a:extLst>
                </a:gridCol>
                <a:gridCol w="2387545">
                  <a:extLst>
                    <a:ext uri="{9D8B030D-6E8A-4147-A177-3AD203B41FA5}">
                      <a16:colId xmlns:a16="http://schemas.microsoft.com/office/drawing/2014/main" val="3006934947"/>
                    </a:ext>
                  </a:extLst>
                </a:gridCol>
              </a:tblGrid>
              <a:tr h="493835">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全年度评估</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土建阶段项目</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精装修阶段项目</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tc>
                  <a:txBody>
                    <a:bodyPr/>
                    <a:lstStyle/>
                    <a:p>
                      <a:pPr algn="ctr" fontAlgn="ctr"/>
                      <a:r>
                        <a:rPr lang="zh-CN" altLang="en-US" sz="1200" b="1" u="none" strike="noStrike" dirty="0">
                          <a:effectLst/>
                          <a:latin typeface="黑体" panose="02010609060101010101" pitchFamily="49" charset="-122"/>
                          <a:ea typeface="黑体" panose="02010609060101010101" pitchFamily="49" charset="-122"/>
                          <a:sym typeface="黑体" panose="02010609060101010101" pitchFamily="49" charset="-122"/>
                        </a:rPr>
                        <a:t>合计</a:t>
                      </a:r>
                      <a:endParaRPr lang="zh-CN" altLang="en-US" sz="12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rgbClr val="F0B700"/>
                    </a:solidFill>
                  </a:tcPr>
                </a:tc>
                <a:extLst>
                  <a:ext uri="{0D108BD9-81ED-4DB2-BD59-A6C34878D82A}">
                    <a16:rowId xmlns:a16="http://schemas.microsoft.com/office/drawing/2014/main" val="4074754081"/>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一季度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63</a:t>
                      </a:r>
                    </a:p>
                  </a:txBody>
                  <a:tcPr marL="7620" marR="7620" marT="7620" marB="0" anchor="ctr">
                    <a:solidFill>
                      <a:schemeClr val="bg1">
                        <a:lumMod val="7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15</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78</a:t>
                      </a:r>
                    </a:p>
                  </a:txBody>
                  <a:tcPr marL="7620" marR="7620" marT="7620" marB="0" anchor="ctr">
                    <a:solidFill>
                      <a:schemeClr val="bg1">
                        <a:lumMod val="75000"/>
                      </a:schemeClr>
                    </a:solidFill>
                  </a:tcPr>
                </a:tc>
                <a:extLst>
                  <a:ext uri="{0D108BD9-81ED-4DB2-BD59-A6C34878D82A}">
                    <a16:rowId xmlns:a16="http://schemas.microsoft.com/office/drawing/2014/main" val="3654705852"/>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二季度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105</a:t>
                      </a:r>
                    </a:p>
                  </a:txBody>
                  <a:tcPr marL="7620" marR="7620" marT="7620" marB="0" anchor="ctr">
                    <a:solidFill>
                      <a:schemeClr val="bg1">
                        <a:lumMod val="7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20</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125</a:t>
                      </a:r>
                    </a:p>
                  </a:txBody>
                  <a:tcPr marL="7620" marR="7620" marT="7620" marB="0" anchor="ctr">
                    <a:solidFill>
                      <a:schemeClr val="bg1">
                        <a:lumMod val="75000"/>
                      </a:schemeClr>
                    </a:solidFill>
                  </a:tcPr>
                </a:tc>
                <a:extLst>
                  <a:ext uri="{0D108BD9-81ED-4DB2-BD59-A6C34878D82A}">
                    <a16:rowId xmlns:a16="http://schemas.microsoft.com/office/drawing/2014/main" val="1692955886"/>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三季度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115</a:t>
                      </a:r>
                    </a:p>
                  </a:txBody>
                  <a:tcPr marL="7620" marR="7620" marT="7620" marB="0" anchor="ctr">
                    <a:solidFill>
                      <a:schemeClr val="bg1">
                        <a:lumMod val="7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30</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145</a:t>
                      </a:r>
                    </a:p>
                  </a:txBody>
                  <a:tcPr marL="7620" marR="7620" marT="7620" marB="0" anchor="ctr">
                    <a:solidFill>
                      <a:schemeClr val="bg1">
                        <a:lumMod val="75000"/>
                      </a:schemeClr>
                    </a:solidFill>
                  </a:tcPr>
                </a:tc>
                <a:extLst>
                  <a:ext uri="{0D108BD9-81ED-4DB2-BD59-A6C34878D82A}">
                    <a16:rowId xmlns:a16="http://schemas.microsoft.com/office/drawing/2014/main" val="1974855144"/>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四季度</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6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116</a:t>
                      </a:r>
                    </a:p>
                  </a:txBody>
                  <a:tcPr marL="7620" marR="7620" marT="7620" marB="0" anchor="ctr">
                    <a:solidFill>
                      <a:schemeClr val="bg1">
                        <a:lumMod val="75000"/>
                      </a:schemeClr>
                    </a:solidFill>
                  </a:tcPr>
                </a:tc>
                <a:tc>
                  <a:txBody>
                    <a:bodyPr/>
                    <a:lstStyle/>
                    <a:p>
                      <a:pPr algn="ctr" fontAlgn="ctr"/>
                      <a:r>
                        <a:rPr lang="en-US" altLang="zh-CN" sz="1200" b="0" i="0" u="none" strike="noStrike" dirty="0">
                          <a:effectLst/>
                          <a:latin typeface="黑体" panose="02010609060101010101" pitchFamily="49" charset="-122"/>
                          <a:ea typeface="黑体" panose="02010609060101010101" pitchFamily="49" charset="-122"/>
                          <a:sym typeface="黑体" panose="02010609060101010101" pitchFamily="49" charset="-122"/>
                        </a:rPr>
                        <a:t>30</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146</a:t>
                      </a:r>
                    </a:p>
                  </a:txBody>
                  <a:tcPr marL="7620" marR="7620" marT="7620" marB="0" anchor="ctr">
                    <a:solidFill>
                      <a:schemeClr val="bg1">
                        <a:lumMod val="75000"/>
                      </a:schemeClr>
                    </a:solidFill>
                  </a:tcPr>
                </a:tc>
                <a:extLst>
                  <a:ext uri="{0D108BD9-81ED-4DB2-BD59-A6C34878D82A}">
                    <a16:rowId xmlns:a16="http://schemas.microsoft.com/office/drawing/2014/main" val="2478800205"/>
                  </a:ext>
                </a:extLst>
              </a:tr>
              <a:tr h="493835">
                <a:tc>
                  <a:txBody>
                    <a:bodyPr/>
                    <a:lstStyle/>
                    <a:p>
                      <a:pPr algn="ctr" fontAlgn="ctr"/>
                      <a:r>
                        <a:rPr lang="zh-CN" altLang="en-US" sz="1100" b="1" u="none" strike="noStrike" dirty="0">
                          <a:effectLst/>
                          <a:latin typeface="黑体" panose="02010609060101010101" pitchFamily="49" charset="-122"/>
                          <a:ea typeface="黑体" panose="02010609060101010101" pitchFamily="49" charset="-122"/>
                          <a:sym typeface="黑体" panose="02010609060101010101" pitchFamily="49" charset="-122"/>
                        </a:rPr>
                        <a:t>合计</a:t>
                      </a:r>
                      <a:endParaRPr lang="zh-CN" altLang="en-US"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endParaRP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399</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95</a:t>
                      </a:r>
                    </a:p>
                  </a:txBody>
                  <a:tcPr marL="7620" marR="7620" marT="7620" marB="0" anchor="ctr">
                    <a:solidFill>
                      <a:schemeClr val="bg1">
                        <a:lumMod val="75000"/>
                      </a:schemeClr>
                    </a:solidFill>
                  </a:tcPr>
                </a:tc>
                <a:tc>
                  <a:txBody>
                    <a:bodyPr/>
                    <a:lstStyle/>
                    <a:p>
                      <a:pPr algn="ctr" fontAlgn="ctr"/>
                      <a:r>
                        <a:rPr lang="en-US" altLang="zh-CN" sz="11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494</a:t>
                      </a:r>
                    </a:p>
                  </a:txBody>
                  <a:tcPr marL="7620" marR="7620" marT="7620" marB="0" anchor="ctr">
                    <a:solidFill>
                      <a:schemeClr val="bg1">
                        <a:lumMod val="75000"/>
                      </a:schemeClr>
                    </a:solidFill>
                  </a:tcPr>
                </a:tc>
                <a:extLst>
                  <a:ext uri="{0D108BD9-81ED-4DB2-BD59-A6C34878D82A}">
                    <a16:rowId xmlns:a16="http://schemas.microsoft.com/office/drawing/2014/main" val="849670882"/>
                  </a:ext>
                </a:extLst>
              </a:tr>
            </a:tbl>
          </a:graphicData>
        </a:graphic>
      </p:graphicFrame>
      <p:sp>
        <p:nvSpPr>
          <p:cNvPr id="7" name="TextBox 14">
            <a:extLst>
              <a:ext uri="{FF2B5EF4-FFF2-40B4-BE49-F238E27FC236}">
                <a16:creationId xmlns:a16="http://schemas.microsoft.com/office/drawing/2014/main" id="{8534E8A8-2142-46CE-A5D8-1762B07D9E87}"/>
              </a:ext>
            </a:extLst>
          </p:cNvPr>
          <p:cNvSpPr txBox="1"/>
          <p:nvPr/>
        </p:nvSpPr>
        <p:spPr>
          <a:xfrm>
            <a:off x="516835" y="5518575"/>
            <a:ext cx="11040165" cy="830997"/>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全</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年度</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共</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494</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个项目参与过程评估。</a:t>
            </a: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土建阶段</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项目过程评估共完成</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399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个项目，</a:t>
            </a: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精装修阶段</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项目过程评估共</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95</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个项目；</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cxnSp>
        <p:nvCxnSpPr>
          <p:cNvPr id="9" name="直接连接符 8">
            <a:extLst>
              <a:ext uri="{FF2B5EF4-FFF2-40B4-BE49-F238E27FC236}">
                <a16:creationId xmlns:a16="http://schemas.microsoft.com/office/drawing/2014/main" id="{10DCF709-2F90-4861-AAC3-B7F13EF43E73}"/>
              </a:ext>
            </a:extLst>
          </p:cNvPr>
          <p:cNvCxnSpPr>
            <a:cxnSpLocks/>
          </p:cNvCxnSpPr>
          <p:nvPr/>
        </p:nvCxnSpPr>
        <p:spPr>
          <a:xfrm flipH="1">
            <a:off x="4956321" y="1819893"/>
            <a:ext cx="2259622"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1" name="Text Box 12">
            <a:extLst>
              <a:ext uri="{FF2B5EF4-FFF2-40B4-BE49-F238E27FC236}">
                <a16:creationId xmlns:a16="http://schemas.microsoft.com/office/drawing/2014/main" id="{B1C18BD2-06AC-4818-908C-3FE02F54A0BF}"/>
              </a:ext>
            </a:extLst>
          </p:cNvPr>
          <p:cNvSpPr txBox="1">
            <a:spLocks noChangeArrowheads="1"/>
          </p:cNvSpPr>
          <p:nvPr/>
        </p:nvSpPr>
        <p:spPr bwMode="auto">
          <a:xfrm>
            <a:off x="4490519" y="1403516"/>
            <a:ext cx="3259247" cy="403957"/>
          </a:xfrm>
          <a:prstGeom prst="rect">
            <a:avLst/>
          </a:prstGeom>
          <a:noFill/>
          <a:ln w="19050">
            <a:noFill/>
            <a:prstDash val="dash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全年度参评过程项目数量汇总</a:t>
            </a:r>
            <a:endParaRPr lang="en-US" altLang="zh-CN" sz="1600"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 name="文本框 11">
            <a:extLst>
              <a:ext uri="{FF2B5EF4-FFF2-40B4-BE49-F238E27FC236}">
                <a16:creationId xmlns:a16="http://schemas.microsoft.com/office/drawing/2014/main" id="{D30567F7-6986-4530-8FFC-76B85E24F18E}"/>
              </a:ext>
            </a:extLst>
          </p:cNvPr>
          <p:cNvSpPr txBox="1"/>
          <p:nvPr/>
        </p:nvSpPr>
        <p:spPr>
          <a:xfrm>
            <a:off x="1200404" y="5096424"/>
            <a:ext cx="236730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注：表内未包含不排名项目及复查项目</a:t>
            </a:r>
          </a:p>
        </p:txBody>
      </p:sp>
    </p:spTree>
    <p:extLst>
      <p:ext uri="{BB962C8B-B14F-4D97-AF65-F5344CB8AC3E}">
        <p14:creationId xmlns:p14="http://schemas.microsoft.com/office/powerpoint/2010/main" val="728611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a:extLst>
              <a:ext uri="{FF2B5EF4-FFF2-40B4-BE49-F238E27FC236}">
                <a16:creationId xmlns:a16="http://schemas.microsoft.com/office/drawing/2014/main" id="{7C42C080-78EB-4B74-96F4-A93644C0BCD5}"/>
              </a:ext>
            </a:extLst>
          </p:cNvPr>
          <p:cNvGraphicFramePr>
            <a:graphicFrameLocks noGrp="1"/>
          </p:cNvGraphicFramePr>
          <p:nvPr>
            <p:extLst>
              <p:ext uri="{D42A27DB-BD31-4B8C-83A1-F6EECF244321}">
                <p14:modId xmlns:p14="http://schemas.microsoft.com/office/powerpoint/2010/main" val="1405171675"/>
              </p:ext>
            </p:extLst>
          </p:nvPr>
        </p:nvGraphicFramePr>
        <p:xfrm>
          <a:off x="712366" y="1311364"/>
          <a:ext cx="5438581" cy="5051340"/>
        </p:xfrm>
        <a:graphic>
          <a:graphicData uri="http://schemas.openxmlformats.org/drawingml/2006/table">
            <a:tbl>
              <a:tblPr/>
              <a:tblGrid>
                <a:gridCol w="1122643">
                  <a:extLst>
                    <a:ext uri="{9D8B030D-6E8A-4147-A177-3AD203B41FA5}">
                      <a16:colId xmlns:a16="http://schemas.microsoft.com/office/drawing/2014/main" val="20000"/>
                    </a:ext>
                  </a:extLst>
                </a:gridCol>
                <a:gridCol w="1621594">
                  <a:extLst>
                    <a:ext uri="{9D8B030D-6E8A-4147-A177-3AD203B41FA5}">
                      <a16:colId xmlns:a16="http://schemas.microsoft.com/office/drawing/2014/main" val="20001"/>
                    </a:ext>
                  </a:extLst>
                </a:gridCol>
                <a:gridCol w="1347172">
                  <a:extLst>
                    <a:ext uri="{9D8B030D-6E8A-4147-A177-3AD203B41FA5}">
                      <a16:colId xmlns:a16="http://schemas.microsoft.com/office/drawing/2014/main" val="20002"/>
                    </a:ext>
                  </a:extLst>
                </a:gridCol>
                <a:gridCol w="1347172">
                  <a:extLst>
                    <a:ext uri="{9D8B030D-6E8A-4147-A177-3AD203B41FA5}">
                      <a16:colId xmlns:a16="http://schemas.microsoft.com/office/drawing/2014/main" val="20003"/>
                    </a:ext>
                  </a:extLst>
                </a:gridCol>
              </a:tblGrid>
              <a:tr h="263752">
                <a:tc>
                  <a:txBody>
                    <a:bodyPr/>
                    <a:lstStyle/>
                    <a:p>
                      <a:pPr algn="ctr" fontAlgn="b"/>
                      <a:r>
                        <a:rPr lang="zh-CN" altLang="en-US" sz="9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序号</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9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部位</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9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问题数</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tc>
                  <a:txBody>
                    <a:bodyPr/>
                    <a:lstStyle/>
                    <a:p>
                      <a:pPr algn="ctr" fontAlgn="b"/>
                      <a:r>
                        <a:rPr lang="zh-CN" altLang="en-US" sz="900" b="1"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比例</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0B700"/>
                    </a:solidFill>
                  </a:tcPr>
                </a:tc>
                <a:extLst>
                  <a:ext uri="{0D108BD9-81ED-4DB2-BD59-A6C34878D82A}">
                    <a16:rowId xmlns:a16="http://schemas.microsoft.com/office/drawing/2014/main" val="10000"/>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卫生间</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167921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22.28%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主卧</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155686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20.66%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厨房</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122214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16.22%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客厅</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91996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12.21%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入户玄关</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69028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9.16%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5"/>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书房</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25362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3.37%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阳台</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19117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2.54%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7"/>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餐厅</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14072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1.87%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8"/>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9</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电气系统</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9987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1.33%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9"/>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屋面</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3948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0.52%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0"/>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儿童房</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2887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0.38%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1"/>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地下室</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2832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0.38%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2"/>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大堂</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2551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0.34%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楼梯间</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2355</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0.31%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15</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电梯厅</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2134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0.28%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给排水系统</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1456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0.19%</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储藏室</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1384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0.18%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车库</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639</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19</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供暖设施</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274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园建绿化</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246</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电梯系统</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195</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22</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架空层</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111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消防系统</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0.01%</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24</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新能源系统</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33</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0.00%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84138">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25</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其他</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57080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7.57%</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5"/>
                  </a:ext>
                </a:extLst>
              </a:tr>
              <a:tr h="184138">
                <a:tc gridSpan="2">
                  <a:txBody>
                    <a:bodyPr/>
                    <a:lstStyle/>
                    <a:p>
                      <a:pPr algn="ctr" fontAlgn="b"/>
                      <a:r>
                        <a:rPr lang="zh-CN" altLang="en-US"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合计</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b"/>
                      <a:r>
                        <a:rPr lang="en-US" altLang="zh-CN" sz="900" b="1" i="0" u="none" strike="noStrike" dirty="0">
                          <a:solidFill>
                            <a:srgbClr val="FF0000"/>
                          </a:solidFill>
                          <a:effectLst/>
                          <a:latin typeface="黑体" panose="02010609060101010101" pitchFamily="49" charset="-122"/>
                          <a:ea typeface="黑体" panose="02010609060101010101" pitchFamily="49" charset="-122"/>
                          <a:sym typeface="黑体" panose="02010609060101010101" pitchFamily="49" charset="-122"/>
                        </a:rPr>
                        <a:t>753578</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900" b="0" i="0" u="none" strike="noStrike" dirty="0">
                          <a:solidFill>
                            <a:srgbClr val="000000"/>
                          </a:solidFill>
                          <a:effectLst/>
                          <a:latin typeface="黑体" panose="02010609060101010101" pitchFamily="49" charset="-122"/>
                          <a:ea typeface="黑体" panose="02010609060101010101" pitchFamily="49" charset="-122"/>
                          <a:sym typeface="黑体" panose="02010609060101010101" pitchFamily="49" charset="-122"/>
                        </a:rPr>
                        <a:t>100.00%</a:t>
                      </a:r>
                    </a:p>
                  </a:txBody>
                  <a:tcPr marL="3838" marR="3838" marT="3838" marB="0" anchor="ctr" anchorCtr="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bl>
          </a:graphicData>
        </a:graphic>
      </p:graphicFrame>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0" y="858366"/>
            <a:ext cx="6302125"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客户眼中的品质</a:t>
            </a:r>
            <a:r>
              <a:rPr lang="en-US" altLang="zh-CN"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cs typeface="+mn-ea"/>
                <a:sym typeface="黑体" panose="02010609060101010101" pitchFamily="49" charset="-122"/>
              </a:rPr>
              <a:t>客户的关注点仍然聚焦于室内</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sp>
        <p:nvSpPr>
          <p:cNvPr id="14" name="TextBox 20">
            <a:extLst>
              <a:ext uri="{FF2B5EF4-FFF2-40B4-BE49-F238E27FC236}">
                <a16:creationId xmlns:a16="http://schemas.microsoft.com/office/drawing/2014/main" id="{04201E3F-0D4B-46FA-A07F-E1DFFE3EB6F2}"/>
              </a:ext>
            </a:extLst>
          </p:cNvPr>
          <p:cNvSpPr txBox="1"/>
          <p:nvPr/>
        </p:nvSpPr>
        <p:spPr>
          <a:xfrm>
            <a:off x="6469381" y="1619696"/>
            <a:ext cx="5010253" cy="4478149"/>
          </a:xfrm>
          <a:prstGeom prst="rect">
            <a:avLst/>
          </a:prstGeom>
          <a:noFill/>
        </p:spPr>
        <p:txBody>
          <a:bodyPr wrap="square" rtlCol="0">
            <a:spAutoFit/>
          </a:bodyPr>
          <a:lstStyle/>
          <a:p>
            <a:pPr>
              <a:lnSpc>
                <a:spcPct val="150000"/>
              </a:lnSpc>
              <a:spcAft>
                <a:spcPts val="0"/>
              </a:spcAft>
            </a:pP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按问题部位数据汇总罗列分析：</a:t>
            </a:r>
            <a:endParaRPr lang="en-US" altLang="zh-CN" sz="1600" b="1" dirty="0">
              <a:latin typeface="黑体" panose="02010609060101010101" pitchFamily="49" charset="-122"/>
              <a:ea typeface="黑体" panose="02010609060101010101" pitchFamily="49" charset="-122"/>
              <a:cs typeface="+mn-ea"/>
              <a:sym typeface="黑体" panose="02010609060101010101" pitchFamily="49" charset="-122"/>
            </a:endParaRPr>
          </a:p>
          <a:p>
            <a:pPr marL="266700" indent="-266700">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1</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客户的投诉与关注点仍主要集中在室内</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，尤其</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卫生间、主卧、厨房、客厅、入户玄关</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属于投诉的“重灾区”占整体比例的</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80.53%</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a:p>
            <a:pPr marL="266700" indent="-266700">
              <a:lnSpc>
                <a:spcPct val="150000"/>
              </a:lnSpc>
              <a:spcAft>
                <a:spcPts val="0"/>
              </a:spcAft>
            </a:pPr>
            <a:endParaRPr lang="en-US" altLang="zh-CN" sz="700" dirty="0">
              <a:latin typeface="黑体" panose="02010609060101010101" pitchFamily="49" charset="-122"/>
              <a:ea typeface="黑体" panose="02010609060101010101" pitchFamily="49" charset="-122"/>
              <a:cs typeface="+mn-ea"/>
              <a:sym typeface="黑体" panose="02010609060101010101" pitchFamily="49" charset="-122"/>
            </a:endParaRPr>
          </a:p>
          <a:p>
            <a:pPr marL="266700" indent="-266700">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2</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外立面、园林、公共部位投诉问题少</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，有两个原因：一是通过五年来的质量提升和改进问题明显减少；二是客户的关注度不高；</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a:p>
            <a:pPr marL="266700" indent="-266700">
              <a:lnSpc>
                <a:spcPct val="150000"/>
              </a:lnSpc>
              <a:spcAft>
                <a:spcPts val="0"/>
              </a:spcAft>
            </a:pPr>
            <a:endParaRPr lang="en-US" altLang="zh-CN" sz="700" dirty="0">
              <a:latin typeface="黑体" panose="02010609060101010101" pitchFamily="49" charset="-122"/>
              <a:ea typeface="黑体" panose="02010609060101010101" pitchFamily="49" charset="-122"/>
              <a:cs typeface="+mn-ea"/>
              <a:sym typeface="黑体" panose="02010609060101010101" pitchFamily="49" charset="-122"/>
            </a:endParaRPr>
          </a:p>
          <a:p>
            <a:pPr marL="266700" indent="-266700">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3</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、客户投诉的相关的配套系统工程问题在交付体系中</a:t>
            </a:r>
            <a:r>
              <a:rPr lang="zh-CN" altLang="en-US" sz="1600" b="1" dirty="0">
                <a:solidFill>
                  <a:srgbClr val="FF0000"/>
                </a:solidFill>
                <a:latin typeface="黑体" panose="02010609060101010101" pitchFamily="49" charset="-122"/>
                <a:ea typeface="黑体" panose="02010609060101010101" pitchFamily="49" charset="-122"/>
                <a:cs typeface="+mn-ea"/>
                <a:sym typeface="黑体" panose="02010609060101010101" pitchFamily="49" charset="-122"/>
              </a:rPr>
              <a:t>未有体现或体系检查内容与客户诉求不匹配</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，例如</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新能源系统、给排水系统、安防智能化系统、架空层设施</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p:txBody>
      </p:sp>
      <p:sp>
        <p:nvSpPr>
          <p:cNvPr id="16" name="矩形 15">
            <a:extLst>
              <a:ext uri="{FF2B5EF4-FFF2-40B4-BE49-F238E27FC236}">
                <a16:creationId xmlns:a16="http://schemas.microsoft.com/office/drawing/2014/main" id="{06E71129-D250-4C62-A6D0-60DCA6C75FDA}"/>
              </a:ext>
            </a:extLst>
          </p:cNvPr>
          <p:cNvSpPr/>
          <p:nvPr/>
        </p:nvSpPr>
        <p:spPr>
          <a:xfrm>
            <a:off x="1813169" y="1561511"/>
            <a:ext cx="4328986" cy="1498212"/>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tx1">
                    <a:lumMod val="75000"/>
                    <a:lumOff val="25000"/>
                  </a:schemeClr>
                </a:solidFill>
              </a:ln>
              <a:noFill/>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25927387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0" y="858366"/>
            <a:ext cx="6302125"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客户眼中的品质</a:t>
            </a:r>
            <a:r>
              <a:rPr lang="en-US" altLang="zh-CN"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cs typeface="+mn-ea"/>
                <a:sym typeface="黑体" panose="02010609060101010101" pitchFamily="49" charset="-122"/>
              </a:rPr>
              <a:t>厨卫间客户投诉问题比例明显偏高</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pic>
        <p:nvPicPr>
          <p:cNvPr id="8" name="图片 7">
            <a:extLst>
              <a:ext uri="{FF2B5EF4-FFF2-40B4-BE49-F238E27FC236}">
                <a16:creationId xmlns:a16="http://schemas.microsoft.com/office/drawing/2014/main" id="{65F8B1E8-EC2F-48E2-A9E9-B57C50940B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857" y="1368141"/>
            <a:ext cx="4590814" cy="4121917"/>
          </a:xfrm>
          <a:prstGeom prst="rect">
            <a:avLst/>
          </a:prstGeom>
        </p:spPr>
      </p:pic>
      <p:sp>
        <p:nvSpPr>
          <p:cNvPr id="9" name="TextBox 20">
            <a:extLst>
              <a:ext uri="{FF2B5EF4-FFF2-40B4-BE49-F238E27FC236}">
                <a16:creationId xmlns:a16="http://schemas.microsoft.com/office/drawing/2014/main" id="{A7C8A4E4-7070-4A7D-8DB6-5F2DF4E53896}"/>
              </a:ext>
            </a:extLst>
          </p:cNvPr>
          <p:cNvSpPr txBox="1"/>
          <p:nvPr/>
        </p:nvSpPr>
        <p:spPr>
          <a:xfrm>
            <a:off x="521677" y="5630300"/>
            <a:ext cx="11148645" cy="773289"/>
          </a:xfrm>
          <a:prstGeom prst="rect">
            <a:avLst/>
          </a:prstGeom>
          <a:noFill/>
        </p:spPr>
        <p:txBody>
          <a:bodyPr wrap="square" rtlCol="0">
            <a:spAutoFit/>
          </a:bodyPr>
          <a:lstStyle/>
          <a:p>
            <a:pPr>
              <a:lnSpc>
                <a:spcPct val="150000"/>
              </a:lnSpc>
              <a:spcAft>
                <a:spcPts val="0"/>
              </a:spcAft>
            </a:pP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    针对客户投诉重灾区</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厨房、卫生间、入户玄关</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我们结合某地产公司</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2019</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年全集团交付数据分析</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：室内共发现</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6.1</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万条问题，同样在</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厨房</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20.19%</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与</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卫生间</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23.10%</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存在的问题比例也明显偏高，</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交付检查结果与客户投诉比例相互吻合</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p:txBody>
      </p:sp>
      <p:pic>
        <p:nvPicPr>
          <p:cNvPr id="10" name="图片 9">
            <a:extLst>
              <a:ext uri="{FF2B5EF4-FFF2-40B4-BE49-F238E27FC236}">
                <a16:creationId xmlns:a16="http://schemas.microsoft.com/office/drawing/2014/main" id="{D2F4CE3D-8DFB-467B-A435-AA22FE0A8360}"/>
              </a:ext>
            </a:extLst>
          </p:cNvPr>
          <p:cNvPicPr>
            <a:picLocks noChangeAspect="1"/>
          </p:cNvPicPr>
          <p:nvPr/>
        </p:nvPicPr>
        <p:blipFill>
          <a:blip r:embed="rId4" cstate="print"/>
          <a:stretch>
            <a:fillRect/>
          </a:stretch>
        </p:blipFill>
        <p:spPr>
          <a:xfrm>
            <a:off x="6281575" y="1367940"/>
            <a:ext cx="4911568" cy="4122118"/>
          </a:xfrm>
          <a:prstGeom prst="rect">
            <a:avLst/>
          </a:prstGeom>
        </p:spPr>
      </p:pic>
      <p:sp>
        <p:nvSpPr>
          <p:cNvPr id="16" name="矩形 15">
            <a:extLst>
              <a:ext uri="{FF2B5EF4-FFF2-40B4-BE49-F238E27FC236}">
                <a16:creationId xmlns:a16="http://schemas.microsoft.com/office/drawing/2014/main" id="{06E71129-D250-4C62-A6D0-60DCA6C75FDA}"/>
              </a:ext>
            </a:extLst>
          </p:cNvPr>
          <p:cNvSpPr/>
          <p:nvPr/>
        </p:nvSpPr>
        <p:spPr>
          <a:xfrm>
            <a:off x="6281575" y="1573762"/>
            <a:ext cx="4911568" cy="457261"/>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tx1">
                    <a:lumMod val="75000"/>
                    <a:lumOff val="25000"/>
                  </a:schemeClr>
                </a:solidFill>
              </a:ln>
              <a:noFill/>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5423617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0" y="858366"/>
            <a:ext cx="6788933"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客户眼中的品质</a:t>
            </a:r>
            <a:r>
              <a:rPr lang="en-US" altLang="zh-CN" b="1" kern="0" dirty="0">
                <a:solidFill>
                  <a:srgbClr val="3A3A3A"/>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cs typeface="+mn-ea"/>
                <a:sym typeface="黑体" panose="02010609060101010101" pitchFamily="49" charset="-122"/>
              </a:rPr>
              <a:t>客户满意度提升质量与品质必须同时发力</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12" name="组合 11">
            <a:extLst>
              <a:ext uri="{FF2B5EF4-FFF2-40B4-BE49-F238E27FC236}">
                <a16:creationId xmlns:a16="http://schemas.microsoft.com/office/drawing/2014/main" id="{DC819DDE-F377-4731-9A2B-885DAECBE3A6}"/>
              </a:ext>
            </a:extLst>
          </p:cNvPr>
          <p:cNvGrpSpPr/>
          <p:nvPr/>
        </p:nvGrpSpPr>
        <p:grpSpPr>
          <a:xfrm>
            <a:off x="738699" y="1342606"/>
            <a:ext cx="10714602" cy="4996730"/>
            <a:chOff x="410543" y="908720"/>
            <a:chExt cx="11385018" cy="5533200"/>
          </a:xfrm>
        </p:grpSpPr>
        <p:pic>
          <p:nvPicPr>
            <p:cNvPr id="14" name="图片 13">
              <a:extLst>
                <a:ext uri="{FF2B5EF4-FFF2-40B4-BE49-F238E27FC236}">
                  <a16:creationId xmlns:a16="http://schemas.microsoft.com/office/drawing/2014/main" id="{8B96A3DF-5DED-46CD-B8CE-177DEEA0BB80}"/>
                </a:ext>
              </a:extLst>
            </p:cNvPr>
            <p:cNvPicPr>
              <a:picLocks noChangeAspect="1"/>
            </p:cNvPicPr>
            <p:nvPr/>
          </p:nvPicPr>
          <p:blipFill>
            <a:blip r:embed="rId9" cstate="screen"/>
            <a:stretch>
              <a:fillRect/>
            </a:stretch>
          </p:blipFill>
          <p:spPr>
            <a:xfrm>
              <a:off x="4260870" y="3675320"/>
              <a:ext cx="3674400" cy="2754471"/>
            </a:xfrm>
            <a:prstGeom prst="rect">
              <a:avLst/>
            </a:prstGeom>
          </p:spPr>
        </p:pic>
        <p:pic>
          <p:nvPicPr>
            <p:cNvPr id="16" name="图片 15">
              <a:extLst>
                <a:ext uri="{FF2B5EF4-FFF2-40B4-BE49-F238E27FC236}">
                  <a16:creationId xmlns:a16="http://schemas.microsoft.com/office/drawing/2014/main" id="{BD4D3715-2B92-4EB3-8F56-9031B1E9E1E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96797" y="919519"/>
              <a:ext cx="3698764" cy="2754471"/>
            </a:xfrm>
            <a:prstGeom prst="rect">
              <a:avLst/>
            </a:prstGeom>
          </p:spPr>
        </p:pic>
        <p:pic>
          <p:nvPicPr>
            <p:cNvPr id="17" name="图片 16">
              <a:extLst>
                <a:ext uri="{FF2B5EF4-FFF2-40B4-BE49-F238E27FC236}">
                  <a16:creationId xmlns:a16="http://schemas.microsoft.com/office/drawing/2014/main" id="{8F567B75-E74C-472E-A02E-C2F90C73C3FC}"/>
                </a:ext>
              </a:extLst>
            </p:cNvPr>
            <p:cNvPicPr>
              <a:picLocks noChangeAspect="1"/>
            </p:cNvPicPr>
            <p:nvPr/>
          </p:nvPicPr>
          <p:blipFill>
            <a:blip r:embed="rId11" cstate="screen"/>
            <a:stretch>
              <a:fillRect/>
            </a:stretch>
          </p:blipFill>
          <p:spPr>
            <a:xfrm>
              <a:off x="410543" y="908720"/>
              <a:ext cx="3688800" cy="2766600"/>
            </a:xfrm>
            <a:prstGeom prst="rect">
              <a:avLst/>
            </a:prstGeom>
          </p:spPr>
        </p:pic>
        <p:pic>
          <p:nvPicPr>
            <p:cNvPr id="18" name="图片 17">
              <a:extLst>
                <a:ext uri="{FF2B5EF4-FFF2-40B4-BE49-F238E27FC236}">
                  <a16:creationId xmlns:a16="http://schemas.microsoft.com/office/drawing/2014/main" id="{D75DB605-569D-4022-8CDB-276003A978AC}"/>
                </a:ext>
              </a:extLst>
            </p:cNvPr>
            <p:cNvPicPr>
              <a:picLocks noChangeAspect="1"/>
            </p:cNvPicPr>
            <p:nvPr/>
          </p:nvPicPr>
          <p:blipFill>
            <a:blip r:embed="rId12" cstate="screen"/>
            <a:stretch>
              <a:fillRect/>
            </a:stretch>
          </p:blipFill>
          <p:spPr>
            <a:xfrm>
              <a:off x="4260870" y="919520"/>
              <a:ext cx="3674400" cy="2755800"/>
            </a:xfrm>
            <a:prstGeom prst="rect">
              <a:avLst/>
            </a:prstGeom>
          </p:spPr>
        </p:pic>
        <p:pic>
          <p:nvPicPr>
            <p:cNvPr id="19" name="图片 18">
              <a:extLst>
                <a:ext uri="{FF2B5EF4-FFF2-40B4-BE49-F238E27FC236}">
                  <a16:creationId xmlns:a16="http://schemas.microsoft.com/office/drawing/2014/main" id="{ABB7741D-7461-4B8E-897E-DBF9FD828F33}"/>
                </a:ext>
              </a:extLst>
            </p:cNvPr>
            <p:cNvPicPr>
              <a:picLocks noChangeAspect="1"/>
            </p:cNvPicPr>
            <p:nvPr/>
          </p:nvPicPr>
          <p:blipFill>
            <a:blip r:embed="rId13" cstate="screen"/>
            <a:stretch>
              <a:fillRect/>
            </a:stretch>
          </p:blipFill>
          <p:spPr>
            <a:xfrm>
              <a:off x="410543" y="3675320"/>
              <a:ext cx="3688800" cy="2766600"/>
            </a:xfrm>
            <a:prstGeom prst="rect">
              <a:avLst/>
            </a:prstGeom>
          </p:spPr>
        </p:pic>
        <p:pic>
          <p:nvPicPr>
            <p:cNvPr id="20" name="图片 19">
              <a:extLst>
                <a:ext uri="{FF2B5EF4-FFF2-40B4-BE49-F238E27FC236}">
                  <a16:creationId xmlns:a16="http://schemas.microsoft.com/office/drawing/2014/main" id="{74E53981-C37B-406D-9122-8E695DC2D286}"/>
                </a:ext>
              </a:extLst>
            </p:cNvPr>
            <p:cNvPicPr>
              <a:picLocks noChangeAspect="1"/>
            </p:cNvPicPr>
            <p:nvPr/>
          </p:nvPicPr>
          <p:blipFill>
            <a:blip r:embed="rId14" cstate="screen"/>
            <a:stretch>
              <a:fillRect/>
            </a:stretch>
          </p:blipFill>
          <p:spPr>
            <a:xfrm>
              <a:off x="8121161" y="3675320"/>
              <a:ext cx="3674400" cy="2755800"/>
            </a:xfrm>
            <a:prstGeom prst="rect">
              <a:avLst/>
            </a:prstGeom>
          </p:spPr>
        </p:pic>
        <p:sp>
          <p:nvSpPr>
            <p:cNvPr id="21" name="矩形 20">
              <a:extLst>
                <a:ext uri="{FF2B5EF4-FFF2-40B4-BE49-F238E27FC236}">
                  <a16:creationId xmlns:a16="http://schemas.microsoft.com/office/drawing/2014/main" id="{C07506C5-EF6E-4138-80DB-3CD54AE7BF01}"/>
                </a:ext>
              </a:extLst>
            </p:cNvPr>
            <p:cNvSpPr/>
            <p:nvPr>
              <p:custDataLst>
                <p:tags r:id="rId1"/>
              </p:custDataLst>
            </p:nvPr>
          </p:nvSpPr>
          <p:spPr>
            <a:xfrm>
              <a:off x="1192186" y="3275209"/>
              <a:ext cx="2023485" cy="340821"/>
            </a:xfrm>
            <a:prstGeom prst="rect">
              <a:avLst/>
            </a:prstGeom>
          </p:spPr>
          <p:txBody>
            <a:bodyPr wrap="square">
              <a:spAutoFit/>
            </a:bodyPr>
            <a:lstStyle/>
            <a:p>
              <a:pPr algn="ctr"/>
              <a:r>
                <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坐便使用空间</a:t>
              </a:r>
              <a:r>
                <a:rPr lang="en-US" altLang="zh-CN"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 </a:t>
              </a:r>
              <a:endPar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22" name="矩形 21">
              <a:extLst>
                <a:ext uri="{FF2B5EF4-FFF2-40B4-BE49-F238E27FC236}">
                  <a16:creationId xmlns:a16="http://schemas.microsoft.com/office/drawing/2014/main" id="{9B4F8B51-5CC9-45E2-93A1-83EDD8C6DF73}"/>
                </a:ext>
              </a:extLst>
            </p:cNvPr>
            <p:cNvSpPr/>
            <p:nvPr>
              <p:custDataLst>
                <p:tags r:id="rId2"/>
              </p:custDataLst>
            </p:nvPr>
          </p:nvSpPr>
          <p:spPr>
            <a:xfrm>
              <a:off x="5187497" y="3275210"/>
              <a:ext cx="2023485" cy="340821"/>
            </a:xfrm>
            <a:prstGeom prst="rect">
              <a:avLst/>
            </a:prstGeom>
          </p:spPr>
          <p:txBody>
            <a:bodyPr wrap="square">
              <a:spAutoFit/>
            </a:bodyPr>
            <a:lstStyle/>
            <a:p>
              <a:pPr algn="ctr"/>
              <a:r>
                <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入户门内开启</a:t>
              </a:r>
              <a:r>
                <a:rPr lang="en-US" altLang="zh-CN"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 </a:t>
              </a:r>
              <a:endPar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23" name="矩形 22">
              <a:extLst>
                <a:ext uri="{FF2B5EF4-FFF2-40B4-BE49-F238E27FC236}">
                  <a16:creationId xmlns:a16="http://schemas.microsoft.com/office/drawing/2014/main" id="{F3BBA62E-9757-4B96-BFD9-D1AE07112E08}"/>
                </a:ext>
              </a:extLst>
            </p:cNvPr>
            <p:cNvSpPr/>
            <p:nvPr>
              <p:custDataLst>
                <p:tags r:id="rId3"/>
              </p:custDataLst>
            </p:nvPr>
          </p:nvSpPr>
          <p:spPr>
            <a:xfrm>
              <a:off x="8819236" y="3275210"/>
              <a:ext cx="2401347" cy="340821"/>
            </a:xfrm>
            <a:prstGeom prst="rect">
              <a:avLst/>
            </a:prstGeom>
          </p:spPr>
          <p:txBody>
            <a:bodyPr wrap="square">
              <a:spAutoFit/>
            </a:bodyPr>
            <a:lstStyle/>
            <a:p>
              <a:pPr algn="ctr"/>
              <a:r>
                <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木地板设置地漏</a:t>
              </a:r>
            </a:p>
          </p:txBody>
        </p:sp>
        <p:sp>
          <p:nvSpPr>
            <p:cNvPr id="24" name="矩形 23">
              <a:extLst>
                <a:ext uri="{FF2B5EF4-FFF2-40B4-BE49-F238E27FC236}">
                  <a16:creationId xmlns:a16="http://schemas.microsoft.com/office/drawing/2014/main" id="{60B08E5C-B054-4341-9F17-57B75181DCBA}"/>
                </a:ext>
              </a:extLst>
            </p:cNvPr>
            <p:cNvSpPr/>
            <p:nvPr>
              <p:custDataLst>
                <p:tags r:id="rId4"/>
              </p:custDataLst>
            </p:nvPr>
          </p:nvSpPr>
          <p:spPr>
            <a:xfrm>
              <a:off x="553215" y="6032074"/>
              <a:ext cx="3460355" cy="340821"/>
            </a:xfrm>
            <a:prstGeom prst="rect">
              <a:avLst/>
            </a:prstGeom>
          </p:spPr>
          <p:txBody>
            <a:bodyPr wrap="square">
              <a:spAutoFit/>
            </a:bodyPr>
            <a:lstStyle/>
            <a:p>
              <a:pPr algn="ctr"/>
              <a:r>
                <a:rPr lang="zh-CN" altLang="en-US" sz="1400" b="1" dirty="0">
                  <a:pattFill prst="pct5">
                    <a:fgClr>
                      <a:srgbClr val="FF0000"/>
                    </a:fgClr>
                    <a:bgClr>
                      <a:schemeClr val="bg1"/>
                    </a:bgClr>
                  </a:pattFill>
                  <a:latin typeface="黑体" panose="02010609060101010101" pitchFamily="49" charset="-122"/>
                  <a:ea typeface="黑体" panose="02010609060101010101" pitchFamily="49" charset="-122"/>
                  <a:sym typeface="黑体" panose="02010609060101010101" pitchFamily="49" charset="-122"/>
                </a:rPr>
                <a:t>敞开式电梯厅设置地漏</a:t>
              </a:r>
            </a:p>
          </p:txBody>
        </p:sp>
        <p:sp>
          <p:nvSpPr>
            <p:cNvPr id="25" name="矩形 24">
              <a:extLst>
                <a:ext uri="{FF2B5EF4-FFF2-40B4-BE49-F238E27FC236}">
                  <a16:creationId xmlns:a16="http://schemas.microsoft.com/office/drawing/2014/main" id="{613420B1-A776-4BFB-9666-9F0F05B5CA77}"/>
                </a:ext>
              </a:extLst>
            </p:cNvPr>
            <p:cNvSpPr/>
            <p:nvPr>
              <p:custDataLst>
                <p:tags r:id="rId5"/>
              </p:custDataLst>
            </p:nvPr>
          </p:nvSpPr>
          <p:spPr>
            <a:xfrm>
              <a:off x="5098508" y="6031010"/>
              <a:ext cx="2023485" cy="340821"/>
            </a:xfrm>
            <a:prstGeom prst="rect">
              <a:avLst/>
            </a:prstGeom>
          </p:spPr>
          <p:txBody>
            <a:bodyPr wrap="square">
              <a:spAutoFit/>
            </a:bodyPr>
            <a:lstStyle/>
            <a:p>
              <a:pPr algn="ctr"/>
              <a:r>
                <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阳台贴墙纸</a:t>
              </a:r>
            </a:p>
          </p:txBody>
        </p:sp>
        <p:sp>
          <p:nvSpPr>
            <p:cNvPr id="26" name="矩形 25">
              <a:extLst>
                <a:ext uri="{FF2B5EF4-FFF2-40B4-BE49-F238E27FC236}">
                  <a16:creationId xmlns:a16="http://schemas.microsoft.com/office/drawing/2014/main" id="{D34DD195-EE92-4EB4-84D7-A88FEF06BB88}"/>
                </a:ext>
              </a:extLst>
            </p:cNvPr>
            <p:cNvSpPr/>
            <p:nvPr>
              <p:custDataLst>
                <p:tags r:id="rId6"/>
              </p:custDataLst>
            </p:nvPr>
          </p:nvSpPr>
          <p:spPr>
            <a:xfrm>
              <a:off x="9032296" y="6026456"/>
              <a:ext cx="2023485" cy="340821"/>
            </a:xfrm>
            <a:prstGeom prst="rect">
              <a:avLst/>
            </a:prstGeom>
          </p:spPr>
          <p:txBody>
            <a:bodyPr wrap="square">
              <a:spAutoFit/>
            </a:bodyPr>
            <a:lstStyle/>
            <a:p>
              <a:pPr algn="ctr"/>
              <a:r>
                <a:rPr lang="zh-CN" altLang="en-US" sz="1400" b="1" dirty="0">
                  <a:solidFill>
                    <a:srgbClr val="FFFFFF"/>
                  </a:solidFill>
                  <a:latin typeface="黑体" panose="02010609060101010101" pitchFamily="49" charset="-122"/>
                  <a:ea typeface="黑体" panose="02010609060101010101" pitchFamily="49" charset="-122"/>
                  <a:sym typeface="黑体" panose="02010609060101010101" pitchFamily="49" charset="-122"/>
                </a:rPr>
                <a:t>台盆周边墙体</a:t>
              </a:r>
            </a:p>
          </p:txBody>
        </p:sp>
        <p:pic>
          <p:nvPicPr>
            <p:cNvPr id="27" name="图片 26">
              <a:extLst>
                <a:ext uri="{FF2B5EF4-FFF2-40B4-BE49-F238E27FC236}">
                  <a16:creationId xmlns:a16="http://schemas.microsoft.com/office/drawing/2014/main" id="{165B21BF-9BFB-4666-9E4A-B14805339437}"/>
                </a:ext>
              </a:extLst>
            </p:cNvPr>
            <p:cNvPicPr>
              <a:picLocks noChangeAspect="1"/>
            </p:cNvPicPr>
            <p:nvPr/>
          </p:nvPicPr>
          <p:blipFill>
            <a:blip r:embed="rId15" cstate="print"/>
            <a:stretch>
              <a:fillRect/>
            </a:stretch>
          </p:blipFill>
          <p:spPr>
            <a:xfrm>
              <a:off x="5627829" y="1557931"/>
              <a:ext cx="1448447" cy="885886"/>
            </a:xfrm>
            <a:prstGeom prst="rect">
              <a:avLst/>
            </a:prstGeom>
          </p:spPr>
        </p:pic>
        <p:pic>
          <p:nvPicPr>
            <p:cNvPr id="28" name="图片 27">
              <a:extLst>
                <a:ext uri="{FF2B5EF4-FFF2-40B4-BE49-F238E27FC236}">
                  <a16:creationId xmlns:a16="http://schemas.microsoft.com/office/drawing/2014/main" id="{A357E6F0-1E6A-466E-B9F8-5F6602F8DE4F}"/>
                </a:ext>
              </a:extLst>
            </p:cNvPr>
            <p:cNvPicPr>
              <a:picLocks noChangeAspect="1"/>
            </p:cNvPicPr>
            <p:nvPr/>
          </p:nvPicPr>
          <p:blipFill>
            <a:blip r:embed="rId15" cstate="print"/>
            <a:stretch>
              <a:fillRect/>
            </a:stretch>
          </p:blipFill>
          <p:spPr>
            <a:xfrm>
              <a:off x="1132696" y="1763336"/>
              <a:ext cx="2301397" cy="1407559"/>
            </a:xfrm>
            <a:prstGeom prst="rect">
              <a:avLst/>
            </a:prstGeom>
          </p:spPr>
        </p:pic>
        <p:pic>
          <p:nvPicPr>
            <p:cNvPr id="29" name="图片 28">
              <a:extLst>
                <a:ext uri="{FF2B5EF4-FFF2-40B4-BE49-F238E27FC236}">
                  <a16:creationId xmlns:a16="http://schemas.microsoft.com/office/drawing/2014/main" id="{C94C353B-AD34-43B4-934E-8166D47FE560}"/>
                </a:ext>
              </a:extLst>
            </p:cNvPr>
            <p:cNvPicPr>
              <a:picLocks noChangeAspect="1"/>
            </p:cNvPicPr>
            <p:nvPr/>
          </p:nvPicPr>
          <p:blipFill>
            <a:blip r:embed="rId15" cstate="print"/>
            <a:stretch>
              <a:fillRect/>
            </a:stretch>
          </p:blipFill>
          <p:spPr>
            <a:xfrm>
              <a:off x="8328939" y="1883260"/>
              <a:ext cx="1406715" cy="860362"/>
            </a:xfrm>
            <a:prstGeom prst="rect">
              <a:avLst/>
            </a:prstGeom>
          </p:spPr>
        </p:pic>
        <p:pic>
          <p:nvPicPr>
            <p:cNvPr id="30" name="图片 29">
              <a:extLst>
                <a:ext uri="{FF2B5EF4-FFF2-40B4-BE49-F238E27FC236}">
                  <a16:creationId xmlns:a16="http://schemas.microsoft.com/office/drawing/2014/main" id="{5E4DD700-4DCD-434A-AD36-761244E4D431}"/>
                </a:ext>
              </a:extLst>
            </p:cNvPr>
            <p:cNvPicPr>
              <a:picLocks noChangeAspect="1"/>
            </p:cNvPicPr>
            <p:nvPr/>
          </p:nvPicPr>
          <p:blipFill>
            <a:blip r:embed="rId15" cstate="print"/>
            <a:stretch>
              <a:fillRect/>
            </a:stretch>
          </p:blipFill>
          <p:spPr>
            <a:xfrm>
              <a:off x="1203882" y="4115580"/>
              <a:ext cx="2173021" cy="1329043"/>
            </a:xfrm>
            <a:prstGeom prst="rect">
              <a:avLst/>
            </a:prstGeom>
          </p:spPr>
        </p:pic>
        <p:pic>
          <p:nvPicPr>
            <p:cNvPr id="31" name="图片 30">
              <a:extLst>
                <a:ext uri="{FF2B5EF4-FFF2-40B4-BE49-F238E27FC236}">
                  <a16:creationId xmlns:a16="http://schemas.microsoft.com/office/drawing/2014/main" id="{EDFFA576-0E06-49FC-8048-DC6C37E22D55}"/>
                </a:ext>
              </a:extLst>
            </p:cNvPr>
            <p:cNvPicPr>
              <a:picLocks noChangeAspect="1"/>
            </p:cNvPicPr>
            <p:nvPr/>
          </p:nvPicPr>
          <p:blipFill>
            <a:blip r:embed="rId15" cstate="print"/>
            <a:stretch>
              <a:fillRect/>
            </a:stretch>
          </p:blipFill>
          <p:spPr>
            <a:xfrm>
              <a:off x="6534969" y="4089089"/>
              <a:ext cx="1400301" cy="1504308"/>
            </a:xfrm>
            <a:prstGeom prst="rect">
              <a:avLst/>
            </a:prstGeom>
          </p:spPr>
        </p:pic>
        <p:pic>
          <p:nvPicPr>
            <p:cNvPr id="32" name="图片 31">
              <a:extLst>
                <a:ext uri="{FF2B5EF4-FFF2-40B4-BE49-F238E27FC236}">
                  <a16:creationId xmlns:a16="http://schemas.microsoft.com/office/drawing/2014/main" id="{9397B12B-F6A4-4FAD-93D3-3B04F2E34222}"/>
                </a:ext>
              </a:extLst>
            </p:cNvPr>
            <p:cNvPicPr>
              <a:picLocks noChangeAspect="1"/>
            </p:cNvPicPr>
            <p:nvPr/>
          </p:nvPicPr>
          <p:blipFill>
            <a:blip r:embed="rId15" cstate="print"/>
            <a:stretch>
              <a:fillRect/>
            </a:stretch>
          </p:blipFill>
          <p:spPr>
            <a:xfrm>
              <a:off x="9509949" y="4442873"/>
              <a:ext cx="2173021" cy="1329043"/>
            </a:xfrm>
            <a:prstGeom prst="rect">
              <a:avLst/>
            </a:prstGeom>
          </p:spPr>
        </p:pic>
      </p:grpSp>
    </p:spTree>
    <p:extLst>
      <p:ext uri="{BB962C8B-B14F-4D97-AF65-F5344CB8AC3E}">
        <p14:creationId xmlns:p14="http://schemas.microsoft.com/office/powerpoint/2010/main" val="31247661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等腰三角形 35">
            <a:extLst>
              <a:ext uri="{FF2B5EF4-FFF2-40B4-BE49-F238E27FC236}">
                <a16:creationId xmlns:a16="http://schemas.microsoft.com/office/drawing/2014/main" id="{4434AF22-E7E7-4FE6-9B99-A3E4E187F561}"/>
              </a:ext>
            </a:extLst>
          </p:cNvPr>
          <p:cNvSpPr/>
          <p:nvPr/>
        </p:nvSpPr>
        <p:spPr>
          <a:xfrm>
            <a:off x="544928" y="5590523"/>
            <a:ext cx="260061" cy="252897"/>
          </a:xfrm>
          <a:prstGeom prst="triangle">
            <a:avLst/>
          </a:pr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
        <p:nvSpPr>
          <p:cNvPr id="35" name="等腰三角形 34">
            <a:extLst>
              <a:ext uri="{FF2B5EF4-FFF2-40B4-BE49-F238E27FC236}">
                <a16:creationId xmlns:a16="http://schemas.microsoft.com/office/drawing/2014/main" id="{9D0E666C-3ED9-44A9-8010-2E70F9BF6472}"/>
              </a:ext>
            </a:extLst>
          </p:cNvPr>
          <p:cNvSpPr/>
          <p:nvPr/>
        </p:nvSpPr>
        <p:spPr>
          <a:xfrm>
            <a:off x="543278" y="5241767"/>
            <a:ext cx="260061" cy="252897"/>
          </a:xfrm>
          <a:prstGeom prst="triangle">
            <a:avLst/>
          </a:pr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0" y="858366"/>
            <a:ext cx="6788933"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客户眼中的品质</a:t>
            </a:r>
            <a:r>
              <a:rPr lang="en-US" altLang="zh-CN" b="1" kern="0" dirty="0">
                <a:solidFill>
                  <a:srgbClr val="3A3A3A"/>
                </a:solidFill>
                <a:latin typeface="黑体" panose="02010609060101010101" pitchFamily="49" charset="-122"/>
                <a:ea typeface="黑体" panose="02010609060101010101" pitchFamily="49" charset="-122"/>
                <a:sym typeface="黑体" panose="02010609060101010101" pitchFamily="49" charset="-122"/>
              </a:rPr>
              <a:t>-</a:t>
            </a:r>
            <a:r>
              <a:rPr lang="zh-CN" altLang="en-US" b="1" kern="0" dirty="0">
                <a:solidFill>
                  <a:srgbClr val="F0B700"/>
                </a:solidFill>
                <a:latin typeface="黑体" panose="02010609060101010101" pitchFamily="49" charset="-122"/>
                <a:ea typeface="黑体" panose="02010609060101010101" pitchFamily="49" charset="-122"/>
                <a:cs typeface="+mn-ea"/>
                <a:sym typeface="黑体" panose="02010609060101010101" pitchFamily="49" charset="-122"/>
              </a:rPr>
              <a:t>客户满意度提升质量与品质必须同时发力</a:t>
            </a:r>
            <a:endParaRPr lang="en-US" altLang="zh-CN" b="1" dirty="0">
              <a:solidFill>
                <a:srgbClr val="F0B700"/>
              </a:solidFill>
              <a:latin typeface="黑体" panose="02010609060101010101" pitchFamily="49" charset="-122"/>
              <a:ea typeface="黑体" panose="02010609060101010101" pitchFamily="49" charset="-122"/>
              <a:sym typeface="黑体" panose="02010609060101010101" pitchFamily="49" charset="-122"/>
            </a:endParaRPr>
          </a:p>
        </p:txBody>
      </p:sp>
      <p:pic>
        <p:nvPicPr>
          <p:cNvPr id="33" name="图片 32">
            <a:extLst>
              <a:ext uri="{FF2B5EF4-FFF2-40B4-BE49-F238E27FC236}">
                <a16:creationId xmlns:a16="http://schemas.microsoft.com/office/drawing/2014/main" id="{64D08DE1-F229-493B-8092-4DE3FF41DE6F}"/>
              </a:ext>
            </a:extLst>
          </p:cNvPr>
          <p:cNvPicPr>
            <a:picLocks noChangeAspect="1"/>
          </p:cNvPicPr>
          <p:nvPr/>
        </p:nvPicPr>
        <p:blipFill>
          <a:blip r:embed="rId3" cstate="print"/>
          <a:stretch>
            <a:fillRect/>
          </a:stretch>
        </p:blipFill>
        <p:spPr>
          <a:xfrm>
            <a:off x="743646" y="1451262"/>
            <a:ext cx="10704708" cy="3410882"/>
          </a:xfrm>
          <a:prstGeom prst="rect">
            <a:avLst/>
          </a:prstGeom>
        </p:spPr>
      </p:pic>
      <p:sp>
        <p:nvSpPr>
          <p:cNvPr id="34" name="TextBox 20">
            <a:extLst>
              <a:ext uri="{FF2B5EF4-FFF2-40B4-BE49-F238E27FC236}">
                <a16:creationId xmlns:a16="http://schemas.microsoft.com/office/drawing/2014/main" id="{DB798A9F-8AA8-41CD-88CC-3B9E280C753C}"/>
              </a:ext>
            </a:extLst>
          </p:cNvPr>
          <p:cNvSpPr txBox="1"/>
          <p:nvPr/>
        </p:nvSpPr>
        <p:spPr>
          <a:xfrm>
            <a:off x="554159" y="5134173"/>
            <a:ext cx="11083681" cy="773289"/>
          </a:xfrm>
          <a:prstGeom prst="rect">
            <a:avLst/>
          </a:prstGeom>
          <a:noFill/>
        </p:spPr>
        <p:txBody>
          <a:bodyPr wrap="square" rtlCol="0">
            <a:spAutoFit/>
          </a:bodyPr>
          <a:lstStyle/>
          <a:p>
            <a:pPr>
              <a:lnSpc>
                <a:spcPct val="150000"/>
              </a:lnSpc>
              <a:spcAft>
                <a:spcPts val="0"/>
              </a:spcAft>
            </a:pP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   客户的投诉集中在：</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工程质量与维修结果</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物业服务与设施使用</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设计布局与产品材质</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，三类问题占整体比例</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89.75%</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   </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分析客户其投诉具体问题与占比，我们认为后续持续提升客户的满意度</a:t>
            </a:r>
            <a:r>
              <a:rPr lang="en-US" altLang="zh-CN" sz="1600"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质量</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与</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b="1" dirty="0">
                <a:latin typeface="黑体" panose="02010609060101010101" pitchFamily="49" charset="-122"/>
                <a:ea typeface="黑体" panose="02010609060101010101" pitchFamily="49" charset="-122"/>
                <a:cs typeface="+mn-ea"/>
                <a:sym typeface="黑体" panose="02010609060101010101" pitchFamily="49" charset="-122"/>
              </a:rPr>
              <a:t>品质</a:t>
            </a:r>
            <a:r>
              <a:rPr lang="en-US" altLang="zh-CN" sz="1600" b="1" dirty="0">
                <a:latin typeface="黑体" panose="02010609060101010101" pitchFamily="49" charset="-122"/>
                <a:ea typeface="黑体" panose="02010609060101010101" pitchFamily="49" charset="-122"/>
                <a:cs typeface="+mn-ea"/>
                <a:sym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mn-ea"/>
                <a:sym typeface="黑体" panose="02010609060101010101" pitchFamily="49" charset="-122"/>
              </a:rPr>
              <a:t>两者同时发力缺一不可。</a:t>
            </a:r>
            <a:endParaRPr lang="en-US" altLang="zh-CN" sz="1600" dirty="0">
              <a:latin typeface="黑体" panose="02010609060101010101" pitchFamily="49" charset="-122"/>
              <a:ea typeface="黑体" panose="02010609060101010101" pitchFamily="49" charset="-122"/>
              <a:cs typeface="+mn-ea"/>
              <a:sym typeface="黑体" panose="02010609060101010101" pitchFamily="49" charset="-122"/>
            </a:endParaRPr>
          </a:p>
        </p:txBody>
      </p:sp>
    </p:spTree>
    <p:extLst>
      <p:ext uri="{BB962C8B-B14F-4D97-AF65-F5344CB8AC3E}">
        <p14:creationId xmlns:p14="http://schemas.microsoft.com/office/powerpoint/2010/main" val="14816527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KSO_Shape">
            <a:extLst>
              <a:ext uri="{FF2B5EF4-FFF2-40B4-BE49-F238E27FC236}">
                <a16:creationId xmlns:a16="http://schemas.microsoft.com/office/drawing/2014/main" id="{43CB6C7C-3B86-4EBD-A30F-B672AF960C2E}"/>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6" name="文本框 55">
            <a:extLst>
              <a:ext uri="{FF2B5EF4-FFF2-40B4-BE49-F238E27FC236}">
                <a16:creationId xmlns:a16="http://schemas.microsoft.com/office/drawing/2014/main" id="{40578882-2642-44A7-8F96-250559EFC459}"/>
              </a:ext>
            </a:extLst>
          </p:cNvPr>
          <p:cNvSpPr txBox="1"/>
          <p:nvPr/>
        </p:nvSpPr>
        <p:spPr>
          <a:xfrm>
            <a:off x="971548" y="282327"/>
            <a:ext cx="3544468"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行业动态与实施动作</a:t>
            </a:r>
          </a:p>
        </p:txBody>
      </p:sp>
      <p:sp>
        <p:nvSpPr>
          <p:cNvPr id="59" name="Rectangle 11">
            <a:extLst>
              <a:ext uri="{FF2B5EF4-FFF2-40B4-BE49-F238E27FC236}">
                <a16:creationId xmlns:a16="http://schemas.microsoft.com/office/drawing/2014/main" id="{14A3D95E-BA02-48CD-B59D-BB98A15E4C2C}"/>
              </a:ext>
            </a:extLst>
          </p:cNvPr>
          <p:cNvSpPr>
            <a:spLocks noChangeArrowheads="1"/>
          </p:cNvSpPr>
          <p:nvPr/>
        </p:nvSpPr>
        <p:spPr bwMode="auto">
          <a:xfrm>
            <a:off x="499891" y="858366"/>
            <a:ext cx="2876355"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三、</a:t>
            </a:r>
            <a:r>
              <a:rPr lang="zh-CN" altLang="en-US"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rPr>
              <a:t>客户满意度提升建议</a:t>
            </a:r>
            <a:endParaRPr lang="en-US" altLang="zh-CN" b="1" kern="0" dirty="0">
              <a:solidFill>
                <a:schemeClr val="tx1">
                  <a:lumMod val="75000"/>
                  <a:lumOff val="25000"/>
                </a:schemeClr>
              </a:solidFill>
              <a:latin typeface="黑体" panose="02010609060101010101" pitchFamily="49" charset="-122"/>
              <a:ea typeface="黑体" panose="02010609060101010101" pitchFamily="49" charset="-122"/>
              <a:sym typeface="黑体" panose="02010609060101010101" pitchFamily="49" charset="-122"/>
            </a:endParaRPr>
          </a:p>
        </p:txBody>
      </p:sp>
      <p:sp>
        <p:nvSpPr>
          <p:cNvPr id="27" name="TextBox 20">
            <a:extLst>
              <a:ext uri="{FF2B5EF4-FFF2-40B4-BE49-F238E27FC236}">
                <a16:creationId xmlns:a16="http://schemas.microsoft.com/office/drawing/2014/main" id="{95573666-8C20-4273-BDA2-586E5F62E6CC}"/>
              </a:ext>
            </a:extLst>
          </p:cNvPr>
          <p:cNvSpPr txBox="1"/>
          <p:nvPr/>
        </p:nvSpPr>
        <p:spPr>
          <a:xfrm>
            <a:off x="6096000" y="2039702"/>
            <a:ext cx="4768362" cy="3000821"/>
          </a:xfrm>
          <a:prstGeom prst="rect">
            <a:avLst/>
          </a:prstGeom>
          <a:noFill/>
        </p:spPr>
        <p:txBody>
          <a:bodyPr wrap="square" rtlCol="0">
            <a:spAutoFit/>
          </a:bodyPr>
          <a:lstStyle/>
          <a:p>
            <a:pPr>
              <a:lnSpc>
                <a:spcPct val="150000"/>
              </a:lnSpc>
              <a:spcAft>
                <a:spcPts val="0"/>
              </a:spcAft>
            </a:pPr>
            <a:r>
              <a:rPr lang="zh-CN" altLang="en-US" sz="1400" b="1" dirty="0">
                <a:latin typeface="黑体" panose="02010609060101010101" pitchFamily="49" charset="-122"/>
                <a:ea typeface="黑体" panose="02010609060101010101" pitchFamily="49" charset="-122"/>
                <a:cs typeface="+mn-ea"/>
                <a:sym typeface="黑体" panose="02010609060101010101" pitchFamily="49" charset="-122"/>
              </a:rPr>
              <a:t>       随着行业质量在不断提升，行内优势不再明显，市场竞争也会愈发激烈，金地集团实测实量、安全文明方面已基本成为常态化管控的基础，但质量风险仍是客户最大敏感点，坚持以严控防渗漏作为基本的管理导向，不断创新，更有益于企业品牌良好口碑及客户满意度的提升。</a:t>
            </a:r>
            <a:endParaRPr lang="en-US" altLang="zh-CN" sz="1400" b="1" dirty="0">
              <a:latin typeface="黑体" panose="02010609060101010101" pitchFamily="49" charset="-122"/>
              <a:ea typeface="黑体" panose="02010609060101010101" pitchFamily="49" charset="-122"/>
              <a:cs typeface="+mn-ea"/>
              <a:sym typeface="黑体" panose="02010609060101010101" pitchFamily="49" charset="-122"/>
            </a:endParaRPr>
          </a:p>
          <a:p>
            <a:pPr>
              <a:lnSpc>
                <a:spcPct val="150000"/>
              </a:lnSpc>
              <a:spcAft>
                <a:spcPts val="0"/>
              </a:spcAft>
            </a:pPr>
            <a:r>
              <a:rPr lang="en-US" altLang="zh-CN" sz="1400" b="1" dirty="0">
                <a:latin typeface="黑体" panose="02010609060101010101" pitchFamily="49" charset="-122"/>
                <a:ea typeface="黑体" panose="02010609060101010101" pitchFamily="49" charset="-122"/>
                <a:cs typeface="+mn-ea"/>
                <a:sym typeface="黑体" panose="02010609060101010101" pitchFamily="49" charset="-122"/>
              </a:rPr>
              <a:t>       </a:t>
            </a:r>
            <a:r>
              <a:rPr lang="zh-CN" altLang="en-US" sz="1400" b="1" dirty="0">
                <a:latin typeface="黑体" panose="02010609060101010101" pitchFamily="49" charset="-122"/>
                <a:ea typeface="黑体" panose="02010609060101010101" pitchFamily="49" charset="-122"/>
                <a:cs typeface="+mn-ea"/>
                <a:sym typeface="黑体" panose="02010609060101010101" pitchFamily="49" charset="-122"/>
              </a:rPr>
              <a:t>质量作为管控的基础，还应大力提升产品品质，批量精装修的普及，客户对品质感的需求和认同更为重要，合理增加投入，提升精装品质也是寻求更好的客户满意度的必然方式。</a:t>
            </a:r>
            <a:endParaRPr lang="en-US" altLang="zh-CN" sz="1400" b="1" dirty="0">
              <a:latin typeface="黑体" panose="02010609060101010101" pitchFamily="49" charset="-122"/>
              <a:ea typeface="黑体" panose="02010609060101010101" pitchFamily="49" charset="-122"/>
              <a:cs typeface="+mn-ea"/>
              <a:sym typeface="黑体" panose="02010609060101010101" pitchFamily="49" charset="-122"/>
            </a:endParaRPr>
          </a:p>
        </p:txBody>
      </p:sp>
      <p:sp>
        <p:nvSpPr>
          <p:cNvPr id="7" name="矩形 6"/>
          <p:cNvSpPr/>
          <p:nvPr/>
        </p:nvSpPr>
        <p:spPr>
          <a:xfrm>
            <a:off x="971548" y="1392845"/>
            <a:ext cx="4361820" cy="4555282"/>
          </a:xfrm>
          <a:prstGeom prst="rect">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163114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04773" y="1885758"/>
            <a:ext cx="4382453" cy="830997"/>
          </a:xfrm>
          <a:prstGeom prst="rect">
            <a:avLst/>
          </a:prstGeom>
          <a:noFill/>
        </p:spPr>
        <p:txBody>
          <a:bodyPr wrap="square" rtlCol="0">
            <a:spAutoFit/>
          </a:bodyPr>
          <a:lstStyle/>
          <a:p>
            <a:pPr algn="ctr"/>
            <a:r>
              <a:rPr lang="en-US" altLang="zh-CN" sz="4800" b="1" dirty="0">
                <a:solidFill>
                  <a:srgbClr val="3A3A3A"/>
                </a:solidFill>
                <a:latin typeface="黑体" panose="02010609060101010101" pitchFamily="49" charset="-122"/>
                <a:ea typeface="黑体" panose="02010609060101010101" pitchFamily="49" charset="-122"/>
                <a:sym typeface="黑体" panose="02010609060101010101" pitchFamily="49" charset="-122"/>
              </a:rPr>
              <a:t>THANK YOU !</a:t>
            </a:r>
            <a:endParaRPr lang="zh-CN" altLang="en-US" sz="4800"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cxnSp>
        <p:nvCxnSpPr>
          <p:cNvPr id="6" name="直接连接符 5"/>
          <p:cNvCxnSpPr/>
          <p:nvPr/>
        </p:nvCxnSpPr>
        <p:spPr>
          <a:xfrm>
            <a:off x="5174802" y="2725625"/>
            <a:ext cx="1671484" cy="0"/>
          </a:xfrm>
          <a:prstGeom prst="line">
            <a:avLst/>
          </a:prstGeom>
          <a:ln w="22225">
            <a:solidFill>
              <a:srgbClr val="FFC00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2" y="4862150"/>
            <a:ext cx="12192000" cy="1995850"/>
          </a:xfrm>
          <a:custGeom>
            <a:avLst/>
            <a:gdLst>
              <a:gd name="connsiteX0" fmla="*/ 0 w 12192000"/>
              <a:gd name="connsiteY0" fmla="*/ 0 h 2662795"/>
              <a:gd name="connsiteX1" fmla="*/ 500336 w 12192000"/>
              <a:gd name="connsiteY1" fmla="*/ 219312 h 2662795"/>
              <a:gd name="connsiteX2" fmla="*/ 1899137 w 12192000"/>
              <a:gd name="connsiteY2" fmla="*/ 689315 h 2662795"/>
              <a:gd name="connsiteX3" fmla="*/ 3362177 w 12192000"/>
              <a:gd name="connsiteY3" fmla="*/ 576774 h 2662795"/>
              <a:gd name="connsiteX4" fmla="*/ 4501660 w 12192000"/>
              <a:gd name="connsiteY4" fmla="*/ 450165 h 2662795"/>
              <a:gd name="connsiteX5" fmla="*/ 6091309 w 12192000"/>
              <a:gd name="connsiteY5" fmla="*/ 520503 h 2662795"/>
              <a:gd name="connsiteX6" fmla="*/ 7849771 w 12192000"/>
              <a:gd name="connsiteY6" fmla="*/ 787789 h 2662795"/>
              <a:gd name="connsiteX7" fmla="*/ 9411285 w 12192000"/>
              <a:gd name="connsiteY7" fmla="*/ 801857 h 2662795"/>
              <a:gd name="connsiteX8" fmla="*/ 10944663 w 12192000"/>
              <a:gd name="connsiteY8" fmla="*/ 844060 h 2662795"/>
              <a:gd name="connsiteX9" fmla="*/ 12175491 w 12192000"/>
              <a:gd name="connsiteY9" fmla="*/ 424008 h 2662795"/>
              <a:gd name="connsiteX10" fmla="*/ 12183035 w 12192000"/>
              <a:gd name="connsiteY10" fmla="*/ 420587 h 2662795"/>
              <a:gd name="connsiteX11" fmla="*/ 12192000 w 12192000"/>
              <a:gd name="connsiteY11" fmla="*/ 420896 h 2662795"/>
              <a:gd name="connsiteX12" fmla="*/ 12192000 w 12192000"/>
              <a:gd name="connsiteY12" fmla="*/ 2662795 h 2662795"/>
              <a:gd name="connsiteX13" fmla="*/ 0 w 12192000"/>
              <a:gd name="connsiteY13" fmla="*/ 2662795 h 2662795"/>
              <a:gd name="connsiteX14" fmla="*/ 0 w 12192000"/>
              <a:gd name="connsiteY14" fmla="*/ 0 h 26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662795">
                <a:moveTo>
                  <a:pt x="0" y="0"/>
                </a:moveTo>
                <a:lnTo>
                  <a:pt x="500336" y="219312"/>
                </a:lnTo>
                <a:cubicBezTo>
                  <a:pt x="997266" y="432360"/>
                  <a:pt x="1478865" y="617218"/>
                  <a:pt x="1899137" y="689315"/>
                </a:cubicBezTo>
                <a:cubicBezTo>
                  <a:pt x="2459500" y="785444"/>
                  <a:pt x="2928423" y="616632"/>
                  <a:pt x="3362177" y="576774"/>
                </a:cubicBezTo>
                <a:cubicBezTo>
                  <a:pt x="3795931" y="536916"/>
                  <a:pt x="4046805" y="459544"/>
                  <a:pt x="4501660" y="450165"/>
                </a:cubicBezTo>
                <a:cubicBezTo>
                  <a:pt x="4956515" y="440787"/>
                  <a:pt x="5533291" y="464232"/>
                  <a:pt x="6091309" y="520503"/>
                </a:cubicBezTo>
                <a:cubicBezTo>
                  <a:pt x="6649327" y="576774"/>
                  <a:pt x="7296442" y="740897"/>
                  <a:pt x="7849771" y="787789"/>
                </a:cubicBezTo>
                <a:cubicBezTo>
                  <a:pt x="8403100" y="834681"/>
                  <a:pt x="9411285" y="801857"/>
                  <a:pt x="9411285" y="801857"/>
                </a:cubicBezTo>
                <a:cubicBezTo>
                  <a:pt x="9927100" y="811235"/>
                  <a:pt x="10478085" y="909709"/>
                  <a:pt x="10944663" y="844060"/>
                </a:cubicBezTo>
                <a:cubicBezTo>
                  <a:pt x="11352919" y="786617"/>
                  <a:pt x="12016079" y="495812"/>
                  <a:pt x="12175491" y="424008"/>
                </a:cubicBezTo>
                <a:lnTo>
                  <a:pt x="12183035" y="420587"/>
                </a:lnTo>
                <a:lnTo>
                  <a:pt x="12192000" y="420896"/>
                </a:lnTo>
                <a:lnTo>
                  <a:pt x="12192000" y="2662795"/>
                </a:lnTo>
                <a:lnTo>
                  <a:pt x="0" y="2662795"/>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pitchFamily="49" charset="-122"/>
              <a:ea typeface="黑体" panose="02010609060101010101" pitchFamily="49" charset="-122"/>
              <a:sym typeface="黑体" panose="02010609060101010101" pitchFamily="49" charset="-122"/>
            </a:endParaRPr>
          </a:p>
        </p:txBody>
      </p:sp>
    </p:spTree>
    <p:extLst>
      <p:ext uri="{BB962C8B-B14F-4D97-AF65-F5344CB8AC3E}">
        <p14:creationId xmlns:p14="http://schemas.microsoft.com/office/powerpoint/2010/main" val="3964399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6"/>
            <a:ext cx="3139411"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二、全年度各分项得分分析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9" name="TextBox 14">
            <a:extLst>
              <a:ext uri="{FF2B5EF4-FFF2-40B4-BE49-F238E27FC236}">
                <a16:creationId xmlns:a16="http://schemas.microsoft.com/office/drawing/2014/main" id="{76097C2A-96D4-42F5-B98F-7B9838EC1464}"/>
              </a:ext>
            </a:extLst>
          </p:cNvPr>
          <p:cNvSpPr txBox="1"/>
          <p:nvPr/>
        </p:nvSpPr>
        <p:spPr>
          <a:xfrm>
            <a:off x="516422" y="5234942"/>
            <a:ext cx="11072197" cy="1200329"/>
          </a:xfrm>
          <a:prstGeom prst="rect">
            <a:avLst/>
          </a:prstGeom>
          <a:noFill/>
        </p:spPr>
        <p:txBody>
          <a:bodyPr wrap="square" rtlCol="0">
            <a:spAutoFit/>
          </a:bodyPr>
          <a:lstStyle/>
          <a:p>
            <a:pPr>
              <a:lnSpc>
                <a:spcPct val="150000"/>
              </a:lnSpc>
            </a:pP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通过</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4</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次过程评估的结果分析</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综合成绩呈</a:t>
            </a:r>
            <a:r>
              <a:rPr lang="zh-CN" altLang="en-US" sz="1600" b="1" dirty="0">
                <a:solidFill>
                  <a:srgbClr val="C00000"/>
                </a:solidFill>
                <a:latin typeface="黑体" panose="02010609060101010101" pitchFamily="49" charset="-122"/>
                <a:ea typeface="黑体" panose="02010609060101010101" pitchFamily="49" charset="-122"/>
                <a:sym typeface="黑体" panose="02010609060101010101" pitchFamily="49" charset="-122"/>
              </a:rPr>
              <a:t>稳中有升</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的发展趋势。随着铝模工艺的推行，</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使得</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集团</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实测实量得分提升明显；本全年度对精装修质量风险及安全文明的评估更为严格，更加注重并反应项目现场质量及安全情况，以</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促</a:t>
            </a:r>
            <a:r>
              <a:rPr lang="en-US" altLang="zh-CN"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XX</a:t>
            </a:r>
            <a:r>
              <a:rPr lang="zh-CN" altLang="en-US" sz="1600" dirty="0" smtClean="0">
                <a:solidFill>
                  <a:srgbClr val="3A3A3A"/>
                </a:solidFill>
                <a:latin typeface="黑体" panose="02010609060101010101" pitchFamily="49" charset="-122"/>
                <a:ea typeface="黑体" panose="02010609060101010101" pitchFamily="49" charset="-122"/>
                <a:sym typeface="黑体" panose="02010609060101010101" pitchFamily="49" charset="-122"/>
              </a:rPr>
              <a:t>进</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集团精装修工程品质的提升。</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5" name="图表 14"/>
          <p:cNvGraphicFramePr/>
          <p:nvPr>
            <p:extLst>
              <p:ext uri="{D42A27DB-BD31-4B8C-83A1-F6EECF244321}">
                <p14:modId xmlns:p14="http://schemas.microsoft.com/office/powerpoint/2010/main" val="1494636052"/>
              </p:ext>
            </p:extLst>
          </p:nvPr>
        </p:nvGraphicFramePr>
        <p:xfrm>
          <a:off x="836944" y="1104523"/>
          <a:ext cx="5115448" cy="37662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extLst>
              <p:ext uri="{D42A27DB-BD31-4B8C-83A1-F6EECF244321}">
                <p14:modId xmlns:p14="http://schemas.microsoft.com/office/powerpoint/2010/main" val="1364169692"/>
              </p:ext>
            </p:extLst>
          </p:nvPr>
        </p:nvGraphicFramePr>
        <p:xfrm>
          <a:off x="6439531" y="1227697"/>
          <a:ext cx="5266600" cy="369738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79038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DDC63CF4-CE7C-4BCA-9369-0F63427FA368}"/>
              </a:ext>
            </a:extLst>
          </p:cNvPr>
          <p:cNvGraphicFramePr/>
          <p:nvPr>
            <p:extLst>
              <p:ext uri="{D42A27DB-BD31-4B8C-83A1-F6EECF244321}">
                <p14:modId xmlns:p14="http://schemas.microsoft.com/office/powerpoint/2010/main" val="1546456812"/>
              </p:ext>
            </p:extLst>
          </p:nvPr>
        </p:nvGraphicFramePr>
        <p:xfrm>
          <a:off x="339090" y="1917681"/>
          <a:ext cx="5924939" cy="3762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BE3966A7-5EE7-463D-9D6D-AA73D4504249}"/>
              </a:ext>
            </a:extLst>
          </p:cNvPr>
          <p:cNvGraphicFramePr/>
          <p:nvPr>
            <p:extLst>
              <p:ext uri="{D42A27DB-BD31-4B8C-83A1-F6EECF244321}">
                <p14:modId xmlns:p14="http://schemas.microsoft.com/office/powerpoint/2010/main" val="2220244747"/>
              </p:ext>
            </p:extLst>
          </p:nvPr>
        </p:nvGraphicFramePr>
        <p:xfrm>
          <a:off x="6127992" y="1917681"/>
          <a:ext cx="5924939" cy="3762560"/>
        </p:xfrm>
        <a:graphic>
          <a:graphicData uri="http://schemas.openxmlformats.org/drawingml/2006/chart">
            <c:chart xmlns:c="http://schemas.openxmlformats.org/drawingml/2006/chart" xmlns:r="http://schemas.openxmlformats.org/officeDocument/2006/relationships" r:id="rId4"/>
          </a:graphicData>
        </a:graphic>
      </p:graphicFrame>
      <p:sp>
        <p:nvSpPr>
          <p:cNvPr id="6" name="KSO_Shape">
            <a:extLst>
              <a:ext uri="{FF2B5EF4-FFF2-40B4-BE49-F238E27FC236}">
                <a16:creationId xmlns:a16="http://schemas.microsoft.com/office/drawing/2014/main" id="{4D3BDC50-8D64-420E-BBA8-CA56BAAC4082}"/>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7" name="文本框 6">
            <a:extLst>
              <a:ext uri="{FF2B5EF4-FFF2-40B4-BE49-F238E27FC236}">
                <a16:creationId xmlns:a16="http://schemas.microsoft.com/office/drawing/2014/main" id="{7CF90825-C2F2-4F9B-8222-DB3A1F961644}"/>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8" name="Rectangle 11">
            <a:extLst>
              <a:ext uri="{FF2B5EF4-FFF2-40B4-BE49-F238E27FC236}">
                <a16:creationId xmlns:a16="http://schemas.microsoft.com/office/drawing/2014/main" id="{80D4D0C5-C502-450D-898A-5F9A0FB42653}"/>
              </a:ext>
            </a:extLst>
          </p:cNvPr>
          <p:cNvSpPr>
            <a:spLocks noChangeArrowheads="1"/>
          </p:cNvSpPr>
          <p:nvPr/>
        </p:nvSpPr>
        <p:spPr bwMode="auto">
          <a:xfrm>
            <a:off x="490196" y="858366"/>
            <a:ext cx="3139411"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三、全年度各区域得分分析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0" name="文本框 9">
            <a:extLst>
              <a:ext uri="{FF2B5EF4-FFF2-40B4-BE49-F238E27FC236}">
                <a16:creationId xmlns:a16="http://schemas.microsoft.com/office/drawing/2014/main" id="{BCB1C491-8596-4150-93F9-B12B83944E02}"/>
              </a:ext>
            </a:extLst>
          </p:cNvPr>
          <p:cNvSpPr txBox="1"/>
          <p:nvPr/>
        </p:nvSpPr>
        <p:spPr>
          <a:xfrm>
            <a:off x="490196" y="6272966"/>
            <a:ext cx="261428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注：表内得分取全年度各区域标段成绩均值</a:t>
            </a:r>
          </a:p>
        </p:txBody>
      </p:sp>
    </p:spTree>
    <p:extLst>
      <p:ext uri="{BB962C8B-B14F-4D97-AF65-F5344CB8AC3E}">
        <p14:creationId xmlns:p14="http://schemas.microsoft.com/office/powerpoint/2010/main" val="2175607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KSO_Shape">
            <a:extLst>
              <a:ext uri="{FF2B5EF4-FFF2-40B4-BE49-F238E27FC236}">
                <a16:creationId xmlns:a16="http://schemas.microsoft.com/office/drawing/2014/main" id="{8A73C4A8-6224-4AAD-AFA7-263A7915697F}"/>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60" name="Rectangle 11">
            <a:extLst>
              <a:ext uri="{FF2B5EF4-FFF2-40B4-BE49-F238E27FC236}">
                <a16:creationId xmlns:a16="http://schemas.microsoft.com/office/drawing/2014/main" id="{D4668128-6996-4396-A211-5DB5EEFBA640}"/>
              </a:ext>
            </a:extLst>
          </p:cNvPr>
          <p:cNvSpPr>
            <a:spLocks noChangeArrowheads="1"/>
          </p:cNvSpPr>
          <p:nvPr/>
        </p:nvSpPr>
        <p:spPr bwMode="auto">
          <a:xfrm>
            <a:off x="434212" y="858366"/>
            <a:ext cx="3750463" cy="369332"/>
          </a:xfrm>
          <a:prstGeom prst="rect">
            <a:avLst/>
          </a:prstGeom>
          <a:noFill/>
          <a:ln>
            <a:noFill/>
          </a:ln>
          <a:effectLst/>
        </p:spPr>
        <p:txBody>
          <a:bodyPr wrap="square">
            <a:spAutoFit/>
          </a:bodyPr>
          <a:lstStyle/>
          <a:p>
            <a:pPr algn="ctr"/>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四、过程评估城市得分排名及分析</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3" name="Text Box 12">
            <a:extLst>
              <a:ext uri="{FF2B5EF4-FFF2-40B4-BE49-F238E27FC236}">
                <a16:creationId xmlns:a16="http://schemas.microsoft.com/office/drawing/2014/main" id="{F45D39A5-DEEE-4C03-98B6-FCA5E966D26D}"/>
              </a:ext>
            </a:extLst>
          </p:cNvPr>
          <p:cNvSpPr txBox="1">
            <a:spLocks noChangeArrowheads="1"/>
          </p:cNvSpPr>
          <p:nvPr/>
        </p:nvSpPr>
        <p:spPr bwMode="auto">
          <a:xfrm>
            <a:off x="549851" y="1433950"/>
            <a:ext cx="10938997" cy="73866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  全年度</a:t>
            </a:r>
            <a:r>
              <a:rPr lang="zh-CN" altLang="en-US" sz="1400" b="1" dirty="0">
                <a:solidFill>
                  <a:srgbClr val="001421"/>
                </a:solidFill>
                <a:latin typeface="黑体" panose="02010609060101010101" pitchFamily="49" charset="-122"/>
                <a:ea typeface="黑体" panose="02010609060101010101" pitchFamily="49" charset="-122"/>
                <a:sym typeface="黑体" panose="02010609060101010101" pitchFamily="49" charset="-122"/>
              </a:rPr>
              <a:t>土建</a:t>
            </a:r>
            <a:r>
              <a:rPr lang="zh-CN" altLang="en-US" sz="1400" b="1" dirty="0">
                <a:solidFill>
                  <a:srgbClr val="000000"/>
                </a:solidFill>
                <a:latin typeface="黑体" panose="02010609060101010101" pitchFamily="49" charset="-122"/>
                <a:ea typeface="黑体" panose="02010609060101010101" pitchFamily="49" charset="-122"/>
                <a:sym typeface="黑体" panose="02010609060101010101" pitchFamily="49" charset="-122"/>
              </a:rPr>
              <a:t>项目</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过程评估共</a:t>
            </a:r>
            <a:r>
              <a:rPr lang="en-US" altLang="zh-CN"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34</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个城市参与排名；其中得分前三名城市</a:t>
            </a:r>
            <a:r>
              <a:rPr lang="zh-CN" altLang="en-US" sz="1400" dirty="0" smtClean="0">
                <a:solidFill>
                  <a:srgbClr val="001421"/>
                </a:solidFill>
                <a:latin typeface="黑体" panose="02010609060101010101" pitchFamily="49" charset="-122"/>
                <a:ea typeface="黑体" panose="02010609060101010101" pitchFamily="49" charset="-122"/>
                <a:sym typeface="黑体" panose="02010609060101010101" pitchFamily="49" charset="-122"/>
              </a:rPr>
              <a:t>为</a:t>
            </a:r>
            <a:r>
              <a:rPr lang="en-US" altLang="zh-CN"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92.65%</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 ）</a:t>
            </a:r>
            <a:r>
              <a:rPr lang="zh-CN" altLang="en-US"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91.80%</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 ）</a:t>
            </a:r>
            <a:r>
              <a:rPr lang="zh-CN" altLang="en-US"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5B9BD5"/>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91.18%</a:t>
            </a:r>
            <a:r>
              <a:rPr lang="zh-CN" altLang="en-US" sz="1400" b="1" dirty="0">
                <a:solidFill>
                  <a:srgbClr val="5B9BD5"/>
                </a:solidFill>
                <a:latin typeface="黑体" panose="02010609060101010101" pitchFamily="49" charset="-122"/>
                <a:ea typeface="黑体" panose="02010609060101010101" pitchFamily="49" charset="-122"/>
                <a:sym typeface="黑体" panose="02010609060101010101" pitchFamily="49" charset="-122"/>
              </a:rPr>
              <a:t> ）</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得分后三名</a:t>
            </a:r>
            <a:r>
              <a:rPr lang="zh-CN" altLang="en-US" sz="1400" dirty="0" smtClean="0">
                <a:solidFill>
                  <a:srgbClr val="001421"/>
                </a:solidFill>
                <a:latin typeface="黑体" panose="02010609060101010101" pitchFamily="49" charset="-122"/>
                <a:ea typeface="黑体" panose="02010609060101010101" pitchFamily="49" charset="-122"/>
                <a:sym typeface="黑体" panose="02010609060101010101" pitchFamily="49" charset="-122"/>
              </a:rPr>
              <a:t>为</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85.31%</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85.03% </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84.24%</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p>
        </p:txBody>
      </p:sp>
      <p:sp>
        <p:nvSpPr>
          <p:cNvPr id="55" name="文本框 54">
            <a:extLst>
              <a:ext uri="{FF2B5EF4-FFF2-40B4-BE49-F238E27FC236}">
                <a16:creationId xmlns:a16="http://schemas.microsoft.com/office/drawing/2014/main" id="{38AFAAC1-34FC-4A03-A430-B977CA60E303}"/>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4" name="图表 3"/>
          <p:cNvGraphicFramePr/>
          <p:nvPr>
            <p:extLst>
              <p:ext uri="{D42A27DB-BD31-4B8C-83A1-F6EECF244321}">
                <p14:modId xmlns:p14="http://schemas.microsoft.com/office/powerpoint/2010/main" val="202144568"/>
              </p:ext>
            </p:extLst>
          </p:nvPr>
        </p:nvGraphicFramePr>
        <p:xfrm>
          <a:off x="211667" y="2571185"/>
          <a:ext cx="11548533" cy="42868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11804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109" name="Text Box 12">
            <a:extLst>
              <a:ext uri="{FF2B5EF4-FFF2-40B4-BE49-F238E27FC236}">
                <a16:creationId xmlns:a16="http://schemas.microsoft.com/office/drawing/2014/main" id="{DFA18894-144A-405F-9501-8C99DA2E36F5}"/>
              </a:ext>
            </a:extLst>
          </p:cNvPr>
          <p:cNvSpPr txBox="1">
            <a:spLocks noChangeArrowheads="1"/>
          </p:cNvSpPr>
          <p:nvPr/>
        </p:nvSpPr>
        <p:spPr bwMode="auto">
          <a:xfrm>
            <a:off x="768350" y="5450186"/>
            <a:ext cx="10530375" cy="738664"/>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      全年度</a:t>
            </a:r>
            <a:r>
              <a:rPr lang="zh-CN" altLang="en-US" sz="1400" b="1" dirty="0">
                <a:solidFill>
                  <a:srgbClr val="001421"/>
                </a:solidFill>
                <a:latin typeface="黑体" panose="02010609060101010101" pitchFamily="49" charset="-122"/>
                <a:ea typeface="黑体" panose="02010609060101010101" pitchFamily="49" charset="-122"/>
                <a:sym typeface="黑体" panose="02010609060101010101" pitchFamily="49" charset="-122"/>
              </a:rPr>
              <a:t>精装修</a:t>
            </a:r>
            <a:r>
              <a:rPr lang="zh-CN" altLang="en-US" sz="1400" b="1" dirty="0">
                <a:solidFill>
                  <a:srgbClr val="000000"/>
                </a:solidFill>
                <a:latin typeface="黑体" panose="02010609060101010101" pitchFamily="49" charset="-122"/>
                <a:ea typeface="黑体" panose="02010609060101010101" pitchFamily="49" charset="-122"/>
                <a:sym typeface="黑体" panose="02010609060101010101" pitchFamily="49" charset="-122"/>
              </a:rPr>
              <a:t>项目</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过程评估共</a:t>
            </a:r>
            <a:r>
              <a:rPr lang="en-US" altLang="zh-CN"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23</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个城市参与排名，其中排名前三城市公司</a:t>
            </a:r>
            <a:r>
              <a:rPr lang="zh-CN" altLang="en-US" sz="1400" dirty="0" smtClean="0">
                <a:solidFill>
                  <a:srgbClr val="001421"/>
                </a:solidFill>
                <a:latin typeface="黑体" panose="02010609060101010101" pitchFamily="49" charset="-122"/>
                <a:ea typeface="黑体" panose="02010609060101010101" pitchFamily="49" charset="-122"/>
                <a:sym typeface="黑体" panose="02010609060101010101" pitchFamily="49" charset="-122"/>
              </a:rPr>
              <a:t>为</a:t>
            </a:r>
            <a:r>
              <a:rPr lang="en-US" altLang="zh-CN" sz="1400" b="1"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en-US" altLang="zh-CN" sz="1400" b="1" dirty="0">
                <a:latin typeface="黑体" panose="02010609060101010101" pitchFamily="49" charset="-122"/>
                <a:ea typeface="黑体" panose="02010609060101010101" pitchFamily="49" charset="-122"/>
                <a:sym typeface="黑体" panose="02010609060101010101" pitchFamily="49" charset="-122"/>
              </a:rPr>
              <a:t>89.90%</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zh-CN" altLang="en-US" sz="1400" b="1"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en-US" altLang="zh-CN" sz="1400" b="1" dirty="0">
                <a:latin typeface="黑体" panose="02010609060101010101" pitchFamily="49" charset="-122"/>
                <a:ea typeface="黑体" panose="02010609060101010101" pitchFamily="49" charset="-122"/>
                <a:sym typeface="黑体" panose="02010609060101010101" pitchFamily="49" charset="-122"/>
              </a:rPr>
              <a:t>88.88%</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zh-CN" altLang="en-US" sz="1400" b="1" dirty="0" smtClean="0">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en-US" altLang="zh-CN" sz="1400" b="1" dirty="0">
                <a:latin typeface="黑体" panose="02010609060101010101" pitchFamily="49" charset="-122"/>
                <a:ea typeface="黑体" panose="02010609060101010101" pitchFamily="49" charset="-122"/>
                <a:sym typeface="黑体" panose="02010609060101010101" pitchFamily="49" charset="-122"/>
              </a:rPr>
              <a:t>88.65%</a:t>
            </a:r>
            <a:r>
              <a:rPr lang="zh-CN" altLang="en-US" sz="1400" b="1" dirty="0">
                <a:latin typeface="黑体" panose="02010609060101010101" pitchFamily="49" charset="-122"/>
                <a:ea typeface="黑体" panose="02010609060101010101" pitchFamily="49" charset="-122"/>
                <a:sym typeface="黑体" panose="02010609060101010101" pitchFamily="49" charset="-122"/>
              </a:rPr>
              <a:t>）</a:t>
            </a:r>
            <a:r>
              <a:rPr lang="zh-CN" altLang="en-US" sz="1400" dirty="0">
                <a:latin typeface="黑体" panose="02010609060101010101" pitchFamily="49" charset="-122"/>
                <a:ea typeface="黑体" panose="02010609060101010101" pitchFamily="49" charset="-122"/>
                <a:sym typeface="黑体" panose="02010609060101010101" pitchFamily="49" charset="-122"/>
              </a:rPr>
              <a:t>，排名后三名</a:t>
            </a:r>
            <a:r>
              <a:rPr lang="zh-CN" altLang="en-US" sz="1400" dirty="0">
                <a:solidFill>
                  <a:srgbClr val="001421"/>
                </a:solidFill>
                <a:latin typeface="黑体" panose="02010609060101010101" pitchFamily="49" charset="-122"/>
                <a:ea typeface="黑体" panose="02010609060101010101" pitchFamily="49" charset="-122"/>
                <a:sym typeface="黑体" panose="02010609060101010101" pitchFamily="49" charset="-122"/>
              </a:rPr>
              <a:t>城市公司</a:t>
            </a:r>
            <a:r>
              <a:rPr lang="zh-CN" altLang="en-US" sz="1400" dirty="0" smtClean="0">
                <a:solidFill>
                  <a:srgbClr val="001421"/>
                </a:solidFill>
                <a:latin typeface="黑体" panose="02010609060101010101" pitchFamily="49" charset="-122"/>
                <a:ea typeface="黑体" panose="02010609060101010101" pitchFamily="49" charset="-122"/>
                <a:sym typeface="黑体" panose="02010609060101010101" pitchFamily="49" charset="-122"/>
              </a:rPr>
              <a:t>为</a:t>
            </a:r>
            <a:r>
              <a:rPr lang="en-US" altLang="zh-CN"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83.78%</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82.67%</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XX</a:t>
            </a:r>
            <a:r>
              <a:rPr lang="zh-CN" altLang="en-US" sz="1400" b="1" dirty="0" smtClean="0">
                <a:solidFill>
                  <a:srgbClr val="FF0000"/>
                </a:solidFill>
                <a:latin typeface="黑体" panose="02010609060101010101" pitchFamily="49" charset="-122"/>
                <a:ea typeface="黑体" panose="02010609060101010101" pitchFamily="49" charset="-122"/>
                <a:sym typeface="黑体" panose="02010609060101010101" pitchFamily="49" charset="-122"/>
              </a:rPr>
              <a:t>公司</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en-US" altLang="zh-CN"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81.79%</a:t>
            </a:r>
            <a:r>
              <a:rPr lang="zh-CN" altLang="en-US" sz="1400" b="1"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r>
              <a:rPr lang="zh-CN" altLang="en-US" sz="1400" dirty="0">
                <a:solidFill>
                  <a:srgbClr val="FF0000"/>
                </a:solidFill>
                <a:latin typeface="黑体" panose="02010609060101010101" pitchFamily="49" charset="-122"/>
                <a:ea typeface="黑体" panose="02010609060101010101" pitchFamily="49" charset="-122"/>
                <a:sym typeface="黑体" panose="02010609060101010101" pitchFamily="49" charset="-122"/>
              </a:rPr>
              <a:t>。</a:t>
            </a:r>
            <a:endParaRPr lang="en-US" altLang="zh-CN" sz="1400" dirty="0">
              <a:solidFill>
                <a:srgbClr val="FF0000"/>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r>
              <a:rPr lang="zh-CN" altLang="en-US" sz="2000" b="1" dirty="0">
                <a:solidFill>
                  <a:srgbClr val="FFC000"/>
                </a:solidFill>
                <a:latin typeface="黑体" panose="02010609060101010101" pitchFamily="49" charset="-122"/>
                <a:ea typeface="黑体" panose="02010609060101010101" pitchFamily="49" charset="-122"/>
                <a:sym typeface="黑体" panose="02010609060101010101" pitchFamily="49" charset="-122"/>
              </a:rPr>
              <a:t>各维度数据分析</a:t>
            </a:r>
            <a:r>
              <a:rPr lang="zh-CN" altLang="en-US" sz="2000" dirty="0">
                <a:latin typeface="黑体" panose="02010609060101010101" pitchFamily="49" charset="-122"/>
                <a:ea typeface="黑体" panose="02010609060101010101" pitchFamily="49" charset="-122"/>
                <a:sym typeface="黑体" panose="02010609060101010101" pitchFamily="49" charset="-122"/>
              </a:rPr>
              <a:t>）</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4" name="图表 3"/>
          <p:cNvGraphicFramePr/>
          <p:nvPr>
            <p:extLst>
              <p:ext uri="{D42A27DB-BD31-4B8C-83A1-F6EECF244321}">
                <p14:modId xmlns:p14="http://schemas.microsoft.com/office/powerpoint/2010/main" val="1011837917"/>
              </p:ext>
            </p:extLst>
          </p:nvPr>
        </p:nvGraphicFramePr>
        <p:xfrm>
          <a:off x="832919" y="1186003"/>
          <a:ext cx="10728356" cy="39292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54784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KSO_Shape">
            <a:extLst>
              <a:ext uri="{FF2B5EF4-FFF2-40B4-BE49-F238E27FC236}">
                <a16:creationId xmlns:a16="http://schemas.microsoft.com/office/drawing/2014/main" id="{38A06748-ECAB-4892-ADD0-E4969C0D5F41}"/>
              </a:ext>
            </a:extLst>
          </p:cNvPr>
          <p:cNvSpPr/>
          <p:nvPr/>
        </p:nvSpPr>
        <p:spPr>
          <a:xfrm>
            <a:off x="339090" y="313175"/>
            <a:ext cx="429260" cy="461525"/>
          </a:xfrm>
          <a:prstGeom prst="homePlate">
            <a:avLst>
              <a:gd name="adj" fmla="val 32249"/>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sp>
        <p:nvSpPr>
          <p:cNvPr id="53" name="文本框 52">
            <a:extLst>
              <a:ext uri="{FF2B5EF4-FFF2-40B4-BE49-F238E27FC236}">
                <a16:creationId xmlns:a16="http://schemas.microsoft.com/office/drawing/2014/main" id="{23C28687-7EB3-4F72-ADBD-6BD90F4133CF}"/>
              </a:ext>
            </a:extLst>
          </p:cNvPr>
          <p:cNvSpPr txBox="1"/>
          <p:nvPr/>
        </p:nvSpPr>
        <p:spPr>
          <a:xfrm>
            <a:off x="971548" y="282327"/>
            <a:ext cx="4980843" cy="523220"/>
          </a:xfrm>
          <a:prstGeom prst="rect">
            <a:avLst/>
          </a:prstGeom>
          <a:noFill/>
        </p:spPr>
        <p:txBody>
          <a:bodyPr wrap="square" rtlCol="0">
            <a:spAutoFit/>
          </a:bodyPr>
          <a:lstStyle/>
          <a:p>
            <a:r>
              <a:rPr lang="zh-CN" altLang="en-US" sz="2800" dirty="0">
                <a:solidFill>
                  <a:srgbClr val="3A3A3A"/>
                </a:solidFill>
                <a:latin typeface="黑体" panose="02010609060101010101" pitchFamily="49" charset="-122"/>
                <a:ea typeface="黑体" panose="02010609060101010101" pitchFamily="49" charset="-122"/>
                <a:sym typeface="黑体" panose="02010609060101010101" pitchFamily="49" charset="-122"/>
              </a:rPr>
              <a:t>全年度过程评估</a:t>
            </a:r>
            <a:endParaRPr lang="zh-CN" altLang="en-US" sz="2800" dirty="0">
              <a:latin typeface="黑体" panose="02010609060101010101" pitchFamily="49" charset="-122"/>
              <a:ea typeface="黑体" panose="02010609060101010101" pitchFamily="49" charset="-122"/>
              <a:sym typeface="黑体" panose="02010609060101010101" pitchFamily="49" charset="-122"/>
            </a:endParaRPr>
          </a:p>
        </p:txBody>
      </p:sp>
      <p:sp>
        <p:nvSpPr>
          <p:cNvPr id="54" name="Rectangle 11">
            <a:extLst>
              <a:ext uri="{FF2B5EF4-FFF2-40B4-BE49-F238E27FC236}">
                <a16:creationId xmlns:a16="http://schemas.microsoft.com/office/drawing/2014/main" id="{E38841F0-D1FE-48B0-A435-083773B178B2}"/>
              </a:ext>
            </a:extLst>
          </p:cNvPr>
          <p:cNvSpPr>
            <a:spLocks noChangeArrowheads="1"/>
          </p:cNvSpPr>
          <p:nvPr/>
        </p:nvSpPr>
        <p:spPr bwMode="auto">
          <a:xfrm>
            <a:off x="527525" y="858366"/>
            <a:ext cx="2700868" cy="369332"/>
          </a:xfrm>
          <a:prstGeom prst="rect">
            <a:avLst/>
          </a:prstGeom>
          <a:noFill/>
          <a:ln>
            <a:noFill/>
          </a:ln>
          <a:effectLst/>
        </p:spPr>
        <p:txBody>
          <a:bodyPr wrap="square">
            <a:spAutoFit/>
          </a:bodyPr>
          <a:lstStyle/>
          <a:p>
            <a:r>
              <a:rPr lang="zh-CN" altLang="en-US" b="1" dirty="0">
                <a:solidFill>
                  <a:srgbClr val="3A3A3A"/>
                </a:solidFill>
                <a:latin typeface="黑体" panose="02010609060101010101" pitchFamily="49" charset="-122"/>
                <a:ea typeface="黑体" panose="02010609060101010101" pitchFamily="49" charset="-122"/>
                <a:sym typeface="黑体" panose="02010609060101010101" pitchFamily="49" charset="-122"/>
              </a:rPr>
              <a:t>五、行业对比提升点</a:t>
            </a:r>
            <a:endParaRPr lang="zh-CN" altLang="zh-CN" b="1"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graphicFrame>
        <p:nvGraphicFramePr>
          <p:cNvPr id="10" name="图表 9">
            <a:extLst>
              <a:ext uri="{FF2B5EF4-FFF2-40B4-BE49-F238E27FC236}">
                <a16:creationId xmlns:a16="http://schemas.microsoft.com/office/drawing/2014/main" id="{93195B15-37BD-4D70-BC96-22A1B2277097}"/>
              </a:ext>
            </a:extLst>
          </p:cNvPr>
          <p:cNvGraphicFramePr/>
          <p:nvPr>
            <p:extLst>
              <p:ext uri="{D42A27DB-BD31-4B8C-83A1-F6EECF244321}">
                <p14:modId xmlns:p14="http://schemas.microsoft.com/office/powerpoint/2010/main" val="1767223161"/>
              </p:ext>
            </p:extLst>
          </p:nvPr>
        </p:nvGraphicFramePr>
        <p:xfrm>
          <a:off x="441592" y="1358341"/>
          <a:ext cx="11308815" cy="287319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4">
            <a:extLst>
              <a:ext uri="{FF2B5EF4-FFF2-40B4-BE49-F238E27FC236}">
                <a16:creationId xmlns:a16="http://schemas.microsoft.com/office/drawing/2014/main" id="{AC059C49-7F33-49FA-AED8-2ADA86DAD979}"/>
              </a:ext>
            </a:extLst>
          </p:cNvPr>
          <p:cNvSpPr txBox="1"/>
          <p:nvPr/>
        </p:nvSpPr>
        <p:spPr>
          <a:xfrm>
            <a:off x="559901" y="4628681"/>
            <a:ext cx="11072197" cy="1142620"/>
          </a:xfrm>
          <a:prstGeom prst="rect">
            <a:avLst/>
          </a:prstGeom>
          <a:noFill/>
        </p:spPr>
        <p:txBody>
          <a:bodyPr wrap="square" rtlCol="0">
            <a:spAutoFit/>
          </a:bodyPr>
          <a:lstStyle/>
          <a:p>
            <a:pPr>
              <a:lnSpc>
                <a:spcPct val="150000"/>
              </a:lnSpc>
            </a:pP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    2019</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年全年度过程评估，因铝模新技术和标准化施工的推广，集团在行业内实测实量及安全文明施工方面表现良好；项目质量风险得到更好控制，但评估过程中发现，</a:t>
            </a:r>
            <a:r>
              <a:rPr lang="zh-CN" altLang="en-US" sz="1600" dirty="0">
                <a:solidFill>
                  <a:srgbClr val="FF0000"/>
                </a:solidFill>
                <a:latin typeface="黑体" panose="02010609060101010101" pitchFamily="49" charset="-122"/>
                <a:ea typeface="黑体" panose="02010609060101010101" pitchFamily="49" charset="-122"/>
                <a:sym typeface="黑体" panose="02010609060101010101" pitchFamily="49" charset="-122"/>
              </a:rPr>
              <a:t>工期紧张，节点不满足施工要求，</a:t>
            </a:r>
            <a:r>
              <a:rPr lang="zh-CN" altLang="en-US" sz="1600" dirty="0">
                <a:solidFill>
                  <a:srgbClr val="C00000"/>
                </a:solidFill>
                <a:latin typeface="黑体" panose="02010609060101010101" pitchFamily="49" charset="-122"/>
                <a:ea typeface="黑体" panose="02010609060101010101" pitchFamily="49" charset="-122"/>
                <a:sym typeface="黑体" panose="02010609060101010101" pitchFamily="49" charset="-122"/>
              </a:rPr>
              <a:t>砌筑质量、墙地砖空鼓、成品保护、闭水渗漏</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仍然存在问题，</a:t>
            </a:r>
            <a:r>
              <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2020</a:t>
            </a:r>
            <a:r>
              <a:rPr lang="zh-CN" altLang="en-US" sz="1600" dirty="0">
                <a:solidFill>
                  <a:srgbClr val="3A3A3A"/>
                </a:solidFill>
                <a:latin typeface="黑体" panose="02010609060101010101" pitchFamily="49" charset="-122"/>
                <a:ea typeface="黑体" panose="02010609060101010101" pitchFamily="49" charset="-122"/>
                <a:sym typeface="黑体" panose="02010609060101010101" pitchFamily="49" charset="-122"/>
              </a:rPr>
              <a:t>年应明确导向，优化施工节点，提升工程质量。</a:t>
            </a:r>
            <a:endParaRPr lang="en-US" altLang="zh-CN" sz="1600" dirty="0">
              <a:solidFill>
                <a:srgbClr val="3A3A3A"/>
              </a:solidFill>
              <a:latin typeface="黑体" panose="02010609060101010101" pitchFamily="49" charset="-122"/>
              <a:ea typeface="黑体" panose="02010609060101010101" pitchFamily="49" charset="-122"/>
              <a:sym typeface="黑体" panose="02010609060101010101" pitchFamily="49" charset="-122"/>
            </a:endParaRPr>
          </a:p>
        </p:txBody>
      </p:sp>
      <p:sp>
        <p:nvSpPr>
          <p:cNvPr id="12" name="文本框 11">
            <a:extLst>
              <a:ext uri="{FF2B5EF4-FFF2-40B4-BE49-F238E27FC236}">
                <a16:creationId xmlns:a16="http://schemas.microsoft.com/office/drawing/2014/main" id="{44D4FEFA-9635-4854-A6F1-966CC09F0FBA}"/>
              </a:ext>
            </a:extLst>
          </p:cNvPr>
          <p:cNvSpPr txBox="1"/>
          <p:nvPr/>
        </p:nvSpPr>
        <p:spPr>
          <a:xfrm>
            <a:off x="339090" y="4251214"/>
            <a:ext cx="2614282" cy="246221"/>
          </a:xfrm>
          <a:prstGeom prst="rect">
            <a:avLst/>
          </a:prstGeom>
          <a:noFill/>
        </p:spPr>
        <p:txBody>
          <a:bodyPr wrap="square" rtlCol="0">
            <a:spAutoFit/>
          </a:bodyPr>
          <a:lstStyle/>
          <a:p>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注：表内数据来源于瑞捷数据库（</a:t>
            </a:r>
            <a:r>
              <a:rPr lang="en-US" altLang="zh-CN"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1-12</a:t>
            </a:r>
            <a:r>
              <a:rPr lang="zh-CN" altLang="en-US" sz="1000" dirty="0">
                <a:solidFill>
                  <a:srgbClr val="3A3A3A"/>
                </a:solidFill>
                <a:latin typeface="黑体" panose="02010609060101010101" pitchFamily="49" charset="-122"/>
                <a:ea typeface="黑体" panose="02010609060101010101" pitchFamily="49" charset="-122"/>
                <a:sym typeface="黑体" panose="02010609060101010101" pitchFamily="49" charset="-122"/>
              </a:rPr>
              <a:t>月）</a:t>
            </a:r>
          </a:p>
        </p:txBody>
      </p:sp>
    </p:spTree>
    <p:extLst>
      <p:ext uri="{BB962C8B-B14F-4D97-AF65-F5344CB8AC3E}">
        <p14:creationId xmlns:p14="http://schemas.microsoft.com/office/powerpoint/2010/main" val="40962196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LIDE.GUIDESSETTING" val="{&quot;Id&quot;:null,&quot;Name&quot;:&quot;无&quot;,&quot;HeaderHeight&quot;:10.384615384615392,&quot;FooterHeight&quot;:0.0,&quot;SideMargin&quot;:5.2,&quot;TopMargin&quot;:0.0,&quot;BottomMargin&quot;:6.1000000000000005,&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2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23.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28.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2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3.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30.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5f.5301HNUGRccmGTBe6Ng"/>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 Boardroom</Template>
  <TotalTime>6640</TotalTime>
  <Words>4092</Words>
  <Application>Microsoft Office PowerPoint</Application>
  <PresentationFormat>宽屏</PresentationFormat>
  <Paragraphs>710</Paragraphs>
  <Slides>45</Slides>
  <Notes>44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Microsoft JhengHei</vt:lpstr>
      <vt:lpstr>等线</vt:lpstr>
      <vt:lpstr>黑体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zhongyao.kang</dc:creator>
  <cp:lastModifiedBy>王柯02</cp:lastModifiedBy>
  <cp:revision>737</cp:revision>
  <dcterms:created xsi:type="dcterms:W3CDTF">2016-06-07T15:36:47Z</dcterms:created>
  <dcterms:modified xsi:type="dcterms:W3CDTF">2020-07-22T09:00:11Z</dcterms:modified>
</cp:coreProperties>
</file>